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85" r:id="rId2"/>
    <p:sldId id="279" r:id="rId3"/>
    <p:sldId id="290" r:id="rId4"/>
    <p:sldId id="263" r:id="rId5"/>
    <p:sldId id="264" r:id="rId6"/>
    <p:sldId id="291" r:id="rId7"/>
    <p:sldId id="257" r:id="rId8"/>
    <p:sldId id="286" r:id="rId9"/>
    <p:sldId id="270" r:id="rId10"/>
    <p:sldId id="292" r:id="rId11"/>
    <p:sldId id="287" r:id="rId12"/>
    <p:sldId id="288" r:id="rId13"/>
    <p:sldId id="289" r:id="rId14"/>
    <p:sldId id="293" r:id="rId15"/>
    <p:sldId id="274" r:id="rId16"/>
    <p:sldId id="295" r:id="rId17"/>
    <p:sldId id="297" r:id="rId18"/>
    <p:sldId id="296" r:id="rId19"/>
    <p:sldId id="294" r:id="rId20"/>
    <p:sldId id="269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FF"/>
    <a:srgbClr val="0126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16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9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35.png>
</file>

<file path=ppt/media/image4.tiff>
</file>

<file path=ppt/media/image5.jpg>
</file>

<file path=ppt/media/image6.tiff>
</file>

<file path=ppt/media/image80.png>
</file>

<file path=ppt/media/image8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17C47-B789-604E-B530-7F452EAD63BA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0627A-6328-274E-BFE1-7E83B6643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082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0627A-6328-274E-BFE1-7E83B6643C5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462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0627A-6328-274E-BFE1-7E83B6643C5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76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0627A-6328-274E-BFE1-7E83B6643C5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62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0627A-6328-274E-BFE1-7E83B6643C5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64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114D-B12B-524C-BB22-48661A3BB5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E00B7-97A0-AD41-815D-A08E70C8B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F2289-EAD7-6C44-BEB6-1DF24B27E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22D2C-B770-1A44-AD27-254C77FF54A5}" type="datetime1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CB8CD-E142-1542-A2CB-5CAE9A1AF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16CB6-E26D-B64D-B827-0105E988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64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FDFD-F9DC-214B-AD87-1B89CC0F5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4AAFED-6822-2440-BE03-7DA0B494AC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513D7-1CF5-2D4B-8BD7-E8BD2415F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3207F-ADBB-D149-9DB3-932283013ADD}" type="datetime1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62265-A4E6-4641-A290-0C3C83044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41F45-AB34-B941-B496-08F645162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08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4E1A44-1D6F-C847-B963-3C907B76A7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0C83C4-6969-8046-B62F-A78429BC0D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76078-983D-4A40-A000-D3EBFB7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94F0B-D8BD-E749-8FEB-B1C86E48EF0C}" type="datetime1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63A60-4886-0E43-AD52-E03CCEE81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6EE32-A9AA-E549-ADA4-C298E5776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788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5283F-E18C-D241-BE01-EE37277D4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39FB8-BD15-BA4B-BCA7-30FEBB5A4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17D31F-FC0A-B243-8E61-DE5FD5F3A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7757F-8462-9C47-969D-47FB86E4095C}" type="datetime1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E5C2D-A932-A44C-8078-31AFCF88B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197C5-1E4E-1F41-A446-FFC78C00B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8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342E9-8BDB-B740-93B9-8F3C2B778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BC508-564F-5D4F-8681-AEFE6FC17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E7C55-0F5C-EA47-8402-CC20297E2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CEED-7778-E54D-8759-20039C1D4588}" type="datetime1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D3B64-1A97-D546-9188-7AC0C6DF5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F9098-01AD-C94C-8E1F-803D693D7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644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92055-1B07-F94D-99E9-44B5A929A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46E67-679F-7140-A3E5-D7FCA698F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E5DAE-7511-1040-A48D-83F47901C0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9657F-9B63-B04B-A7E9-174CA8586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2B-754D-4841-8448-9EA42C9D1140}" type="datetime1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DEB9FA-53E6-C444-A956-69176CC6F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54EA6-A6AC-114A-ADE1-5A930B61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894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A375C-3316-C643-A4F6-DE85AC24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E0970-B296-C74A-8DDA-CCD77941B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D07E80-A5A0-0F4A-896A-BC47E4845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CB325E-CCCD-374C-BEAC-7503C6E41D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DC556B-998B-8F48-97FB-EFAA205B1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8047B9-4F1F-7D4C-A775-186648021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2B6CA-16EF-7A4D-9901-A6297490C8B6}" type="datetime1">
              <a:rPr lang="en-US" smtClean="0"/>
              <a:t>6/20/19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7A61F-53E0-434D-B659-1B8A2CE37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6F918D-73CC-9E47-82AB-7909CA5E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91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9EB2D-B4D9-A54F-9B1D-6F0696AD6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D31FF2-EE53-454F-8FF5-978C2D2BE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F8674-FF53-364E-B76E-F26DBEC2E579}" type="datetime1">
              <a:rPr lang="en-US" smtClean="0"/>
              <a:t>6/20/19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8854FB-2D5F-5840-B4D2-EE7EFFB9D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B62C82-1C53-DA45-9740-67F67911D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75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DB8456-F26B-ED4F-A0AB-672B4F408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9E9EC-322C-C74E-A0F1-5C37B87E7BE6}" type="datetime1">
              <a:rPr lang="en-US" smtClean="0"/>
              <a:t>6/20/19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F0CCAC-394D-A84B-BDBA-E43289727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925C32-5788-A24D-AE07-6707D329F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46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200F7-7D5A-0A4C-81AC-0B49058A0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B6F0B-3311-B347-A846-5CA25C90C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3A2BCE-652C-D341-8B8A-BFB513A13D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5D4FC-50DB-FD49-8E60-A433CE1A6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A6EA-52DD-354E-8A98-89CDC79AC86D}" type="datetime1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D2FFD-D3FB-CF44-82E6-9917B130C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53E56-C208-9146-989D-98D3D1FD3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98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D32CF-0335-6D4E-8DF6-47910BF45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B7407-6BD3-534A-8673-D255CF2822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C3BECC-9270-0E41-96A2-DA87FC199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8501C-D09A-6049-BBB7-0929B6D0D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33A5F-0572-FA4F-841A-491734992AC5}" type="datetime1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28A9A-A412-7245-92E2-931947A74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BCB70D-CF88-E14B-A37D-B13D56CF1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561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306CF7-70BF-6D49-9C63-425CE4C8C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6266B3-5395-D847-B309-285EF1295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8E644-AE73-194A-BB27-A02DE42C1D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B0A99-FA25-C146-B4B2-430F1131C973}" type="datetime1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F2A58-F85B-D348-A3D7-EA919C8DA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52858-4833-B34F-BED0-6EEC0A003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7F8C2-AE0E-934F-A307-DC76930B1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525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3" Type="http://schemas.openxmlformats.org/officeDocument/2006/relationships/image" Target="../media/image37.emf"/><Relationship Id="rId7" Type="http://schemas.openxmlformats.org/officeDocument/2006/relationships/image" Target="../media/image44.emf"/><Relationship Id="rId12" Type="http://schemas.openxmlformats.org/officeDocument/2006/relationships/image" Target="../media/image48.emf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emf"/><Relationship Id="rId11" Type="http://schemas.openxmlformats.org/officeDocument/2006/relationships/image" Target="../media/image47.emf"/><Relationship Id="rId5" Type="http://schemas.openxmlformats.org/officeDocument/2006/relationships/image" Target="../media/image42.emf"/><Relationship Id="rId10" Type="http://schemas.openxmlformats.org/officeDocument/2006/relationships/image" Target="../media/image39.emf"/><Relationship Id="rId4" Type="http://schemas.openxmlformats.org/officeDocument/2006/relationships/image" Target="../media/image38.emf"/><Relationship Id="rId9" Type="http://schemas.openxmlformats.org/officeDocument/2006/relationships/image" Target="../media/image46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13" Type="http://schemas.openxmlformats.org/officeDocument/2006/relationships/image" Target="../media/image34.emf"/><Relationship Id="rId3" Type="http://schemas.openxmlformats.org/officeDocument/2006/relationships/image" Target="../media/image28.emf"/><Relationship Id="rId7" Type="http://schemas.openxmlformats.org/officeDocument/2006/relationships/image" Target="../media/image49.emf"/><Relationship Id="rId12" Type="http://schemas.openxmlformats.org/officeDocument/2006/relationships/image" Target="../media/image5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11" Type="http://schemas.openxmlformats.org/officeDocument/2006/relationships/image" Target="../media/image53.emf"/><Relationship Id="rId5" Type="http://schemas.openxmlformats.org/officeDocument/2006/relationships/image" Target="../media/image30.emf"/><Relationship Id="rId10" Type="http://schemas.openxmlformats.org/officeDocument/2006/relationships/image" Target="../media/image52.emf"/><Relationship Id="rId4" Type="http://schemas.openxmlformats.org/officeDocument/2006/relationships/image" Target="../media/image29.emf"/><Relationship Id="rId9" Type="http://schemas.openxmlformats.org/officeDocument/2006/relationships/image" Target="../media/image51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63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12" Type="http://schemas.openxmlformats.org/officeDocument/2006/relationships/image" Target="../media/image62.emf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emf"/><Relationship Id="rId11" Type="http://schemas.openxmlformats.org/officeDocument/2006/relationships/image" Target="../media/image61.emf"/><Relationship Id="rId5" Type="http://schemas.openxmlformats.org/officeDocument/2006/relationships/image" Target="../media/image57.emf"/><Relationship Id="rId15" Type="http://schemas.openxmlformats.org/officeDocument/2006/relationships/image" Target="../media/image65.emf"/><Relationship Id="rId10" Type="http://schemas.openxmlformats.org/officeDocument/2006/relationships/image" Target="../media/image15.emf"/><Relationship Id="rId4" Type="http://schemas.openxmlformats.org/officeDocument/2006/relationships/image" Target="../media/image56.emf"/><Relationship Id="rId9" Type="http://schemas.openxmlformats.org/officeDocument/2006/relationships/image" Target="../media/image60.emf"/><Relationship Id="rId14" Type="http://schemas.openxmlformats.org/officeDocument/2006/relationships/image" Target="../media/image6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emf"/><Relationship Id="rId3" Type="http://schemas.openxmlformats.org/officeDocument/2006/relationships/image" Target="../media/image68.emf"/><Relationship Id="rId7" Type="http://schemas.openxmlformats.org/officeDocument/2006/relationships/image" Target="../media/image72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emf"/><Relationship Id="rId5" Type="http://schemas.openxmlformats.org/officeDocument/2006/relationships/image" Target="../media/image70.emf"/><Relationship Id="rId10" Type="http://schemas.openxmlformats.org/officeDocument/2006/relationships/image" Target="../media/image75.emf"/><Relationship Id="rId4" Type="http://schemas.openxmlformats.org/officeDocument/2006/relationships/image" Target="../media/image69.emf"/><Relationship Id="rId9" Type="http://schemas.openxmlformats.org/officeDocument/2006/relationships/image" Target="../media/image7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5" Type="http://schemas.openxmlformats.org/officeDocument/2006/relationships/image" Target="../media/image71.emf"/><Relationship Id="rId4" Type="http://schemas.openxmlformats.org/officeDocument/2006/relationships/image" Target="../media/image7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13" Type="http://schemas.openxmlformats.org/officeDocument/2006/relationships/image" Target="../media/image26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12" Type="http://schemas.openxmlformats.org/officeDocument/2006/relationships/image" Target="../media/image2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11" Type="http://schemas.openxmlformats.org/officeDocument/2006/relationships/image" Target="../media/image24.emf"/><Relationship Id="rId5" Type="http://schemas.openxmlformats.org/officeDocument/2006/relationships/image" Target="../media/image18.emf"/><Relationship Id="rId10" Type="http://schemas.openxmlformats.org/officeDocument/2006/relationships/image" Target="../media/image23.emf"/><Relationship Id="rId4" Type="http://schemas.openxmlformats.org/officeDocument/2006/relationships/image" Target="../media/image17.emf"/><Relationship Id="rId9" Type="http://schemas.openxmlformats.org/officeDocument/2006/relationships/image" Target="../media/image22.emf"/><Relationship Id="rId14" Type="http://schemas.openxmlformats.org/officeDocument/2006/relationships/image" Target="../media/image27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Relationship Id="rId9" Type="http://schemas.openxmlformats.org/officeDocument/2006/relationships/image" Target="../media/image34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image" Target="../media/image36.emf"/><Relationship Id="rId7" Type="http://schemas.openxmlformats.org/officeDocument/2006/relationships/image" Target="../media/image40.emf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5" Type="http://schemas.openxmlformats.org/officeDocument/2006/relationships/image" Target="../media/image38.emf"/><Relationship Id="rId4" Type="http://schemas.openxmlformats.org/officeDocument/2006/relationships/image" Target="../media/image3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1F826-8A0A-A64B-8211-113965644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796583"/>
            <a:ext cx="9144000" cy="1833835"/>
          </a:xfrm>
        </p:spPr>
        <p:txBody>
          <a:bodyPr>
            <a:noAutofit/>
          </a:bodyPr>
          <a:lstStyle/>
          <a:p>
            <a:r>
              <a:rPr lang="en-US" sz="3200" b="1" dirty="0"/>
              <a:t>Computationally efficient stochastic response determination of high-dimensional dynamical systems via a Wiener path integral variational formulation with free boundaries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B23898-C90A-7F4E-859F-68CDB7C6F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5799"/>
            <a:ext cx="9144000" cy="360362"/>
          </a:xfrm>
        </p:spPr>
        <p:txBody>
          <a:bodyPr>
            <a:normAutofit lnSpcReduction="10000"/>
          </a:bodyPr>
          <a:lstStyle/>
          <a:p>
            <a:r>
              <a:rPr lang="en-US" sz="2000" b="1" u="sng" dirty="0" err="1"/>
              <a:t>Ioannis</a:t>
            </a:r>
            <a:r>
              <a:rPr lang="en-US" sz="2000" b="1" u="sng" dirty="0"/>
              <a:t> </a:t>
            </a:r>
            <a:r>
              <a:rPr lang="en-US" sz="2000" b="1" u="sng" dirty="0" err="1"/>
              <a:t>Petromichelakis</a:t>
            </a:r>
            <a:r>
              <a:rPr lang="en-US" sz="2000" b="1" u="sng" dirty="0"/>
              <a:t> and</a:t>
            </a:r>
            <a:r>
              <a:rPr lang="en-US" sz="2000" b="1" dirty="0"/>
              <a:t> </a:t>
            </a:r>
            <a:r>
              <a:rPr lang="en-US" sz="2000" b="1" dirty="0" err="1"/>
              <a:t>Ioannis</a:t>
            </a:r>
            <a:r>
              <a:rPr lang="en-US" sz="2000" b="1" dirty="0"/>
              <a:t> A. </a:t>
            </a:r>
            <a:r>
              <a:rPr lang="en-US" sz="2000" b="1" dirty="0" err="1"/>
              <a:t>Kougioumtzoglou</a:t>
            </a:r>
            <a:endParaRPr lang="en-US" sz="20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7EE708-EBA5-3D40-B476-D6C7C501F32F}"/>
              </a:ext>
            </a:extLst>
          </p:cNvPr>
          <p:cNvSpPr/>
          <p:nvPr/>
        </p:nvSpPr>
        <p:spPr>
          <a:xfrm>
            <a:off x="3048000" y="407993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i="1" dirty="0">
                <a:effectLst/>
                <a:latin typeface="Calibri" panose="020F0502020204030204" pitchFamily="34" charset="0"/>
              </a:rPr>
              <a:t>Dept. of Civil Engineering &amp; Engineering Mechanics </a:t>
            </a:r>
          </a:p>
          <a:p>
            <a:pPr algn="ctr"/>
            <a:r>
              <a:rPr lang="en-US" i="1" dirty="0">
                <a:effectLst/>
                <a:latin typeface="Calibri" panose="020F0502020204030204" pitchFamily="34" charset="0"/>
              </a:rPr>
              <a:t>Columbia University, USA</a:t>
            </a:r>
            <a:endParaRPr lang="en-US" dirty="0">
              <a:effectLst/>
              <a:latin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EA32F4-FA25-304D-BC24-5FF66D46A437}"/>
              </a:ext>
            </a:extLst>
          </p:cNvPr>
          <p:cNvSpPr txBox="1"/>
          <p:nvPr/>
        </p:nvSpPr>
        <p:spPr>
          <a:xfrm>
            <a:off x="1524000" y="567209"/>
            <a:ext cx="49997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Engineering Mechanics Institute Conference (EMI)</a:t>
            </a:r>
          </a:p>
          <a:p>
            <a:r>
              <a:rPr lang="en-US" dirty="0"/>
              <a:t>Pasadena, CA</a:t>
            </a:r>
          </a:p>
          <a:p>
            <a:r>
              <a:rPr lang="en-US" dirty="0"/>
              <a:t>June 18-21, 2019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0BE0B0-552A-AE47-A702-F1A621227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6250" y="4780323"/>
            <a:ext cx="1079500" cy="952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E64E56-C7F9-7546-857A-16E039E70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7799" y="567209"/>
            <a:ext cx="1600201" cy="6400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F602D2E-C281-4142-B00B-8793789C77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8702" y="567209"/>
            <a:ext cx="551454" cy="64008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4ABA3-1E7B-6E42-9431-87BB02DBC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47A54A5-827E-EE4D-B240-A19DD3087641}"/>
              </a:ext>
            </a:extLst>
          </p:cNvPr>
          <p:cNvCxnSpPr/>
          <p:nvPr/>
        </p:nvCxnSpPr>
        <p:spPr>
          <a:xfrm>
            <a:off x="1645920" y="1645919"/>
            <a:ext cx="902208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BEF30D-6089-E049-8EA6-06E63BC2DD3C}"/>
              </a:ext>
            </a:extLst>
          </p:cNvPr>
          <p:cNvCxnSpPr/>
          <p:nvPr/>
        </p:nvCxnSpPr>
        <p:spPr>
          <a:xfrm>
            <a:off x="1724274" y="5846886"/>
            <a:ext cx="902208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C0270E0F-3EF1-7F4C-8CB6-061D1256F9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274" y="6049082"/>
            <a:ext cx="1562265" cy="37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941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10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0" y="1555797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45" y="24688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 - Standard formulation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23278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76750" y="5212080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5C8904FF-E85C-A940-89D6-91B1ACAFB350}"/>
              </a:ext>
            </a:extLst>
          </p:cNvPr>
          <p:cNvSpPr txBox="1">
            <a:spLocks/>
          </p:cNvSpPr>
          <p:nvPr/>
        </p:nvSpPr>
        <p:spPr>
          <a:xfrm>
            <a:off x="1076745" y="33832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Wiener path integral (WPI) technique - Reformulation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E617C08D-CF2C-9A42-9120-8764CB292075}"/>
              </a:ext>
            </a:extLst>
          </p:cNvPr>
          <p:cNvSpPr txBox="1">
            <a:spLocks/>
          </p:cNvSpPr>
          <p:nvPr/>
        </p:nvSpPr>
        <p:spPr>
          <a:xfrm>
            <a:off x="1076745" y="42976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Numerical results</a:t>
            </a:r>
          </a:p>
        </p:txBody>
      </p:sp>
    </p:spTree>
    <p:extLst>
      <p:ext uri="{BB962C8B-B14F-4D97-AF65-F5344CB8AC3E}">
        <p14:creationId xmlns:p14="http://schemas.microsoft.com/office/powerpoint/2010/main" val="419754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Picture 117">
            <a:extLst>
              <a:ext uri="{FF2B5EF4-FFF2-40B4-BE49-F238E27FC236}">
                <a16:creationId xmlns:a16="http://schemas.microsoft.com/office/drawing/2014/main" id="{3200D232-C8B8-0A43-A805-828206F37DBD}"/>
              </a:ext>
            </a:extLst>
          </p:cNvPr>
          <p:cNvPicPr>
            <a:picLocks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129129" y="3015822"/>
            <a:ext cx="3383280" cy="338328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F7DE31E-DDA7-5B48-A9E9-003461499A17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WPI technique - Reformulation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85ECF58-F3E1-8C49-8AB0-B46B385FA728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D032157-1966-3F44-9063-9A0E66D3F919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4E945-D050-BB40-A458-1C6B08C07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11</a:t>
            </a:fld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022E344-7D86-3D44-A445-81083B148AFD}"/>
              </a:ext>
            </a:extLst>
          </p:cNvPr>
          <p:cNvCxnSpPr>
            <a:cxnSpLocks/>
          </p:cNvCxnSpPr>
          <p:nvPr/>
        </p:nvCxnSpPr>
        <p:spPr>
          <a:xfrm flipV="1">
            <a:off x="3823252" y="2746811"/>
            <a:ext cx="0" cy="38324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ED20424-33AB-4B43-B56A-1312CCB816D9}"/>
              </a:ext>
            </a:extLst>
          </p:cNvPr>
          <p:cNvCxnSpPr>
            <a:cxnSpLocks/>
          </p:cNvCxnSpPr>
          <p:nvPr/>
        </p:nvCxnSpPr>
        <p:spPr>
          <a:xfrm>
            <a:off x="1775791" y="4658987"/>
            <a:ext cx="45454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C3F25B6F-C3BE-1A4D-B4BB-58B58E35852A}"/>
              </a:ext>
            </a:extLst>
          </p:cNvPr>
          <p:cNvSpPr/>
          <p:nvPr/>
        </p:nvSpPr>
        <p:spPr>
          <a:xfrm>
            <a:off x="2131612" y="3023732"/>
            <a:ext cx="3383280" cy="3383280"/>
          </a:xfrm>
          <a:prstGeom prst="rect">
            <a:avLst/>
          </a:prstGeom>
          <a:noFill/>
          <a:ln w="254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52274E0-B09C-2D40-A54A-A6DA98733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487" y="4787181"/>
            <a:ext cx="304800" cy="2286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1F62ED1-5139-A548-9F06-E9962187D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9027" y="2640792"/>
            <a:ext cx="304800" cy="3048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4338B84-8EF2-3046-A1A9-7EF693BED46B}"/>
              </a:ext>
            </a:extLst>
          </p:cNvPr>
          <p:cNvCxnSpPr>
            <a:cxnSpLocks/>
          </p:cNvCxnSpPr>
          <p:nvPr/>
        </p:nvCxnSpPr>
        <p:spPr>
          <a:xfrm>
            <a:off x="2131612" y="3856382"/>
            <a:ext cx="3383280" cy="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9DB669D-4B48-1047-A247-104B96C7AAF0}"/>
              </a:ext>
            </a:extLst>
          </p:cNvPr>
          <p:cNvCxnSpPr>
            <a:cxnSpLocks/>
          </p:cNvCxnSpPr>
          <p:nvPr/>
        </p:nvCxnSpPr>
        <p:spPr>
          <a:xfrm>
            <a:off x="2131612" y="5519528"/>
            <a:ext cx="3383280" cy="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40F9B9D-B7D5-1B4D-A96A-6C231FD042D5}"/>
              </a:ext>
            </a:extLst>
          </p:cNvPr>
          <p:cNvCxnSpPr>
            <a:cxnSpLocks/>
          </p:cNvCxnSpPr>
          <p:nvPr/>
        </p:nvCxnSpPr>
        <p:spPr>
          <a:xfrm>
            <a:off x="4681331" y="3023732"/>
            <a:ext cx="0" cy="338328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0864FB7-E518-5D4F-9B75-7D3541987E51}"/>
              </a:ext>
            </a:extLst>
          </p:cNvPr>
          <p:cNvCxnSpPr>
            <a:cxnSpLocks/>
          </p:cNvCxnSpPr>
          <p:nvPr/>
        </p:nvCxnSpPr>
        <p:spPr>
          <a:xfrm>
            <a:off x="2965174" y="3023732"/>
            <a:ext cx="0" cy="338328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99E588F9-FBB9-F349-BFE2-3639E9CE3E35}"/>
              </a:ext>
            </a:extLst>
          </p:cNvPr>
          <p:cNvSpPr/>
          <p:nvPr/>
        </p:nvSpPr>
        <p:spPr>
          <a:xfrm>
            <a:off x="2087548" y="2417445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89C37B5-FFC7-7946-838C-962D7C8260CA}"/>
              </a:ext>
            </a:extLst>
          </p:cNvPr>
          <p:cNvSpPr/>
          <p:nvPr/>
        </p:nvSpPr>
        <p:spPr>
          <a:xfrm>
            <a:off x="2915810" y="2410819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29101AE5-E6F0-A542-8784-D24F2AA54A2D}"/>
              </a:ext>
            </a:extLst>
          </p:cNvPr>
          <p:cNvSpPr/>
          <p:nvPr/>
        </p:nvSpPr>
        <p:spPr>
          <a:xfrm>
            <a:off x="3763947" y="2397569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21E31272-D16D-1643-96D0-A126CDA373EC}"/>
              </a:ext>
            </a:extLst>
          </p:cNvPr>
          <p:cNvSpPr/>
          <p:nvPr/>
        </p:nvSpPr>
        <p:spPr>
          <a:xfrm>
            <a:off x="4618714" y="2417448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917E812-D5DC-6646-8A08-77905D82689E}"/>
              </a:ext>
            </a:extLst>
          </p:cNvPr>
          <p:cNvSpPr/>
          <p:nvPr/>
        </p:nvSpPr>
        <p:spPr>
          <a:xfrm>
            <a:off x="5446977" y="2410823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76B56165-116B-464A-A487-DD81329D0AD6}"/>
              </a:ext>
            </a:extLst>
          </p:cNvPr>
          <p:cNvSpPr/>
          <p:nvPr/>
        </p:nvSpPr>
        <p:spPr>
          <a:xfrm>
            <a:off x="2087548" y="3803568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4D029F89-7D0D-A74B-B9E3-F6D88A706487}"/>
              </a:ext>
            </a:extLst>
          </p:cNvPr>
          <p:cNvSpPr/>
          <p:nvPr/>
        </p:nvSpPr>
        <p:spPr>
          <a:xfrm>
            <a:off x="2915810" y="3796942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3EC4A5FB-57A2-6A49-9613-947C07EAFC8D}"/>
              </a:ext>
            </a:extLst>
          </p:cNvPr>
          <p:cNvSpPr/>
          <p:nvPr/>
        </p:nvSpPr>
        <p:spPr>
          <a:xfrm>
            <a:off x="3763947" y="3783692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6D0A965-2D44-8E4C-BBF0-4D0C22D0A665}"/>
              </a:ext>
            </a:extLst>
          </p:cNvPr>
          <p:cNvSpPr/>
          <p:nvPr/>
        </p:nvSpPr>
        <p:spPr>
          <a:xfrm>
            <a:off x="4618714" y="3803571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452B56DE-7416-2141-AE94-935A4EA15DF7}"/>
              </a:ext>
            </a:extLst>
          </p:cNvPr>
          <p:cNvSpPr/>
          <p:nvPr/>
        </p:nvSpPr>
        <p:spPr>
          <a:xfrm>
            <a:off x="5446977" y="3796946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C0B0544-9B03-504B-A630-B0BE8FCB2E14}"/>
              </a:ext>
            </a:extLst>
          </p:cNvPr>
          <p:cNvSpPr/>
          <p:nvPr/>
        </p:nvSpPr>
        <p:spPr>
          <a:xfrm>
            <a:off x="2080922" y="4605325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D5D07B30-416F-3D4A-BBBC-615877FDF259}"/>
              </a:ext>
            </a:extLst>
          </p:cNvPr>
          <p:cNvSpPr/>
          <p:nvPr/>
        </p:nvSpPr>
        <p:spPr>
          <a:xfrm>
            <a:off x="2909184" y="4598699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F4D4F13C-2EAC-F146-A98B-782DDBE32023}"/>
              </a:ext>
            </a:extLst>
          </p:cNvPr>
          <p:cNvSpPr/>
          <p:nvPr/>
        </p:nvSpPr>
        <p:spPr>
          <a:xfrm>
            <a:off x="3757321" y="4598701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3B377518-73A3-D147-A37D-96AA963049C0}"/>
              </a:ext>
            </a:extLst>
          </p:cNvPr>
          <p:cNvSpPr/>
          <p:nvPr/>
        </p:nvSpPr>
        <p:spPr>
          <a:xfrm>
            <a:off x="4612088" y="4605328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8165A4BB-E37A-9A48-A04D-3A84223DB630}"/>
              </a:ext>
            </a:extLst>
          </p:cNvPr>
          <p:cNvSpPr/>
          <p:nvPr/>
        </p:nvSpPr>
        <p:spPr>
          <a:xfrm>
            <a:off x="5453603" y="4611955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98CA83FA-64A6-9046-94EF-4C47211527B9}"/>
              </a:ext>
            </a:extLst>
          </p:cNvPr>
          <p:cNvSpPr/>
          <p:nvPr/>
        </p:nvSpPr>
        <p:spPr>
          <a:xfrm>
            <a:off x="2087549" y="5460091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C243F257-D38D-E242-97D0-6AC423DA2A0A}"/>
              </a:ext>
            </a:extLst>
          </p:cNvPr>
          <p:cNvSpPr/>
          <p:nvPr/>
        </p:nvSpPr>
        <p:spPr>
          <a:xfrm>
            <a:off x="2915811" y="5453465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97A7C2-D04F-6148-953B-0ADE47BEC7FB}"/>
              </a:ext>
            </a:extLst>
          </p:cNvPr>
          <p:cNvSpPr/>
          <p:nvPr/>
        </p:nvSpPr>
        <p:spPr>
          <a:xfrm>
            <a:off x="3763948" y="5453467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AF1FDC59-5D6E-8643-8DD7-7D3D8E18810B}"/>
              </a:ext>
            </a:extLst>
          </p:cNvPr>
          <p:cNvSpPr/>
          <p:nvPr/>
        </p:nvSpPr>
        <p:spPr>
          <a:xfrm>
            <a:off x="4618715" y="5460094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6E7C926-4AEE-1547-A351-B69C489198BD}"/>
              </a:ext>
            </a:extLst>
          </p:cNvPr>
          <p:cNvSpPr/>
          <p:nvPr/>
        </p:nvSpPr>
        <p:spPr>
          <a:xfrm>
            <a:off x="5446978" y="5453469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3FF0345-3941-DC4B-B42B-4FBF0D8B32B1}"/>
              </a:ext>
            </a:extLst>
          </p:cNvPr>
          <p:cNvSpPr/>
          <p:nvPr/>
        </p:nvSpPr>
        <p:spPr>
          <a:xfrm>
            <a:off x="2087549" y="6347983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614BCEE6-82FA-D948-8C6D-5DDCBC35E331}"/>
              </a:ext>
            </a:extLst>
          </p:cNvPr>
          <p:cNvSpPr/>
          <p:nvPr/>
        </p:nvSpPr>
        <p:spPr>
          <a:xfrm>
            <a:off x="2915811" y="6341357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E3F61AF3-48F2-464A-B089-8DAD84DA411D}"/>
              </a:ext>
            </a:extLst>
          </p:cNvPr>
          <p:cNvSpPr/>
          <p:nvPr/>
        </p:nvSpPr>
        <p:spPr>
          <a:xfrm>
            <a:off x="3763948" y="6341359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D94BFB07-A25F-A044-A3A2-FDF26AAE19EC}"/>
              </a:ext>
            </a:extLst>
          </p:cNvPr>
          <p:cNvSpPr/>
          <p:nvPr/>
        </p:nvSpPr>
        <p:spPr>
          <a:xfrm>
            <a:off x="4618715" y="6347986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A4B7D94E-E1CA-8648-A849-E4B950CCD18A}"/>
              </a:ext>
            </a:extLst>
          </p:cNvPr>
          <p:cNvSpPr/>
          <p:nvPr/>
        </p:nvSpPr>
        <p:spPr>
          <a:xfrm>
            <a:off x="5446978" y="6341361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35F8BDB-F3D3-DA4D-9719-125DAEA88E5C}"/>
              </a:ext>
            </a:extLst>
          </p:cNvPr>
          <p:cNvCxnSpPr>
            <a:cxnSpLocks/>
          </p:cNvCxnSpPr>
          <p:nvPr/>
        </p:nvCxnSpPr>
        <p:spPr>
          <a:xfrm flipV="1">
            <a:off x="3823252" y="1142838"/>
            <a:ext cx="0" cy="13336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DA0FAA7-8DC4-4B44-B905-34368F8C1EFE}"/>
              </a:ext>
            </a:extLst>
          </p:cNvPr>
          <p:cNvCxnSpPr>
            <a:cxnSpLocks/>
          </p:cNvCxnSpPr>
          <p:nvPr/>
        </p:nvCxnSpPr>
        <p:spPr>
          <a:xfrm>
            <a:off x="1775791" y="2469890"/>
            <a:ext cx="45454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" name="Picture 70">
            <a:extLst>
              <a:ext uri="{FF2B5EF4-FFF2-40B4-BE49-F238E27FC236}">
                <a16:creationId xmlns:a16="http://schemas.microsoft.com/office/drawing/2014/main" id="{D5802438-7292-4845-A695-5FC4CCBAA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487" y="2660503"/>
            <a:ext cx="304800" cy="2286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36AB76BD-C8D5-394F-A31C-BC066643BAF8}"/>
              </a:ext>
            </a:extLst>
          </p:cNvPr>
          <p:cNvSpPr/>
          <p:nvPr/>
        </p:nvSpPr>
        <p:spPr>
          <a:xfrm>
            <a:off x="2146852" y="1590256"/>
            <a:ext cx="3379305" cy="881092"/>
          </a:xfrm>
          <a:custGeom>
            <a:avLst/>
            <a:gdLst>
              <a:gd name="connsiteX0" fmla="*/ 0 w 3379305"/>
              <a:gd name="connsiteY0" fmla="*/ 861396 h 881092"/>
              <a:gd name="connsiteX1" fmla="*/ 848139 w 3379305"/>
              <a:gd name="connsiteY1" fmla="*/ 768631 h 881092"/>
              <a:gd name="connsiteX2" fmla="*/ 1656522 w 3379305"/>
              <a:gd name="connsiteY2" fmla="*/ 5 h 881092"/>
              <a:gd name="connsiteX3" fmla="*/ 2544418 w 3379305"/>
              <a:gd name="connsiteY3" fmla="*/ 755379 h 881092"/>
              <a:gd name="connsiteX4" fmla="*/ 3379305 w 3379305"/>
              <a:gd name="connsiteY4" fmla="*/ 861396 h 881092"/>
              <a:gd name="connsiteX5" fmla="*/ 3379305 w 3379305"/>
              <a:gd name="connsiteY5" fmla="*/ 861396 h 881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79305" h="881092">
                <a:moveTo>
                  <a:pt x="0" y="861396"/>
                </a:moveTo>
                <a:cubicBezTo>
                  <a:pt x="286026" y="886796"/>
                  <a:pt x="572052" y="912196"/>
                  <a:pt x="848139" y="768631"/>
                </a:cubicBezTo>
                <a:cubicBezTo>
                  <a:pt x="1124226" y="625066"/>
                  <a:pt x="1373809" y="2214"/>
                  <a:pt x="1656522" y="5"/>
                </a:cubicBezTo>
                <a:cubicBezTo>
                  <a:pt x="1939235" y="-2204"/>
                  <a:pt x="2257288" y="611814"/>
                  <a:pt x="2544418" y="755379"/>
                </a:cubicBezTo>
                <a:cubicBezTo>
                  <a:pt x="2831548" y="898944"/>
                  <a:pt x="3379305" y="861396"/>
                  <a:pt x="3379305" y="861396"/>
                </a:cubicBezTo>
                <a:lnTo>
                  <a:pt x="3379305" y="861396"/>
                </a:ln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itle 1">
            <a:extLst>
              <a:ext uri="{FF2B5EF4-FFF2-40B4-BE49-F238E27FC236}">
                <a16:creationId xmlns:a16="http://schemas.microsoft.com/office/drawing/2014/main" id="{41E705B2-2D59-D043-ACA9-358DF589AEAC}"/>
              </a:ext>
            </a:extLst>
          </p:cNvPr>
          <p:cNvSpPr txBox="1">
            <a:spLocks/>
          </p:cNvSpPr>
          <p:nvPr/>
        </p:nvSpPr>
        <p:spPr>
          <a:xfrm>
            <a:off x="3879904" y="1098310"/>
            <a:ext cx="2946965" cy="4094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/>
              <a:t>PDF</a:t>
            </a:r>
          </a:p>
          <a:p>
            <a:pPr marL="457200" indent="-457200">
              <a:buFont typeface="+mj-lt"/>
              <a:buAutoNum type="arabicPeriod"/>
            </a:pPr>
            <a:endParaRPr lang="en-US" sz="2000" b="1" dirty="0"/>
          </a:p>
          <a:p>
            <a:endParaRPr lang="en-US" sz="2000" b="1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63E452F1-6CB6-1D42-BA5C-A6631256C40D}"/>
              </a:ext>
            </a:extLst>
          </p:cNvPr>
          <p:cNvSpPr/>
          <p:nvPr/>
        </p:nvSpPr>
        <p:spPr>
          <a:xfrm>
            <a:off x="2080924" y="2975308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20FE587-DBD4-C346-9B85-0646C7A4A2D2}"/>
              </a:ext>
            </a:extLst>
          </p:cNvPr>
          <p:cNvSpPr/>
          <p:nvPr/>
        </p:nvSpPr>
        <p:spPr>
          <a:xfrm>
            <a:off x="2909186" y="2968682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37134AE-1A83-AF4C-BDBA-3F47515BDEFC}"/>
              </a:ext>
            </a:extLst>
          </p:cNvPr>
          <p:cNvSpPr/>
          <p:nvPr/>
        </p:nvSpPr>
        <p:spPr>
          <a:xfrm>
            <a:off x="3757323" y="2955432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A41FD34C-81BC-E04C-BD96-2401500600F9}"/>
              </a:ext>
            </a:extLst>
          </p:cNvPr>
          <p:cNvSpPr/>
          <p:nvPr/>
        </p:nvSpPr>
        <p:spPr>
          <a:xfrm>
            <a:off x="4612090" y="2975311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FAC3B7E4-5DDA-B54F-8756-0730F81352C4}"/>
              </a:ext>
            </a:extLst>
          </p:cNvPr>
          <p:cNvSpPr/>
          <p:nvPr/>
        </p:nvSpPr>
        <p:spPr>
          <a:xfrm>
            <a:off x="5440353" y="2968686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707C92-6DBE-F945-9C4C-CA98E0B8B0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2808" y="1323802"/>
            <a:ext cx="6210300" cy="927100"/>
          </a:xfrm>
          <a:prstGeom prst="rect">
            <a:avLst/>
          </a:prstGeom>
        </p:spPr>
      </p:pic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5B665A8-0F7E-E941-B269-9A98CE068583}"/>
              </a:ext>
            </a:extLst>
          </p:cNvPr>
          <p:cNvCxnSpPr>
            <a:cxnSpLocks/>
          </p:cNvCxnSpPr>
          <p:nvPr/>
        </p:nvCxnSpPr>
        <p:spPr>
          <a:xfrm>
            <a:off x="7394630" y="5699769"/>
            <a:ext cx="39836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28AD31E-0052-6846-BAC3-9E7B00FBDDCD}"/>
              </a:ext>
            </a:extLst>
          </p:cNvPr>
          <p:cNvCxnSpPr>
            <a:cxnSpLocks/>
          </p:cNvCxnSpPr>
          <p:nvPr/>
        </p:nvCxnSpPr>
        <p:spPr>
          <a:xfrm flipV="1">
            <a:off x="7394630" y="3318387"/>
            <a:ext cx="10176" cy="2380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Oval 79">
            <a:extLst>
              <a:ext uri="{FF2B5EF4-FFF2-40B4-BE49-F238E27FC236}">
                <a16:creationId xmlns:a16="http://schemas.microsoft.com/office/drawing/2014/main" id="{CB06DE0E-8D28-2144-A812-630B7806D2C8}"/>
              </a:ext>
            </a:extLst>
          </p:cNvPr>
          <p:cNvSpPr/>
          <p:nvPr/>
        </p:nvSpPr>
        <p:spPr>
          <a:xfrm>
            <a:off x="10704872" y="4177110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5E94E3FB-6AD6-8D4A-9C48-A9A9616E0E73}"/>
              </a:ext>
            </a:extLst>
          </p:cNvPr>
          <p:cNvSpPr/>
          <p:nvPr/>
        </p:nvSpPr>
        <p:spPr>
          <a:xfrm>
            <a:off x="7369305" y="5632665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D36BAEB3-B381-124A-B4D2-9BA6636755DD}"/>
              </a:ext>
            </a:extLst>
          </p:cNvPr>
          <p:cNvCxnSpPr>
            <a:cxnSpLocks/>
            <a:endCxn id="80" idx="2"/>
          </p:cNvCxnSpPr>
          <p:nvPr/>
        </p:nvCxnSpPr>
        <p:spPr>
          <a:xfrm flipV="1">
            <a:off x="7450112" y="4222830"/>
            <a:ext cx="3254760" cy="1490644"/>
          </a:xfrm>
          <a:prstGeom prst="curvedConnector3">
            <a:avLst/>
          </a:prstGeom>
          <a:ln w="38100" cmpd="sng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6823B1F-BB5D-1041-948C-63955F4521EE}"/>
              </a:ext>
            </a:extLst>
          </p:cNvPr>
          <p:cNvCxnSpPr>
            <a:cxnSpLocks/>
          </p:cNvCxnSpPr>
          <p:nvPr/>
        </p:nvCxnSpPr>
        <p:spPr>
          <a:xfrm flipV="1">
            <a:off x="10743303" y="3366817"/>
            <a:ext cx="0" cy="2346655"/>
          </a:xfrm>
          <a:prstGeom prst="line">
            <a:avLst/>
          </a:prstGeom>
          <a:ln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Picture 115">
            <a:extLst>
              <a:ext uri="{FF2B5EF4-FFF2-40B4-BE49-F238E27FC236}">
                <a16:creationId xmlns:a16="http://schemas.microsoft.com/office/drawing/2014/main" id="{E1CD9F17-C5F8-F14B-AE42-41F50E759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903" y="5845090"/>
            <a:ext cx="304800" cy="2286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75E39A1-1527-9540-9632-B837B89992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54086" y="5863808"/>
            <a:ext cx="165100" cy="139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43EB158-FA4F-5E42-BF48-BA642D9FF7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26632" y="3162021"/>
            <a:ext cx="165100" cy="215900"/>
          </a:xfrm>
          <a:prstGeom prst="rect">
            <a:avLst/>
          </a:prstGeom>
        </p:spPr>
      </p:pic>
      <p:sp>
        <p:nvSpPr>
          <p:cNvPr id="19" name="Freeform 18">
            <a:extLst>
              <a:ext uri="{FF2B5EF4-FFF2-40B4-BE49-F238E27FC236}">
                <a16:creationId xmlns:a16="http://schemas.microsoft.com/office/drawing/2014/main" id="{9FEB5A4F-E438-4E4A-BDA3-8908960288B6}"/>
              </a:ext>
            </a:extLst>
          </p:cNvPr>
          <p:cNvSpPr/>
          <p:nvPr/>
        </p:nvSpPr>
        <p:spPr>
          <a:xfrm>
            <a:off x="7434470" y="3379699"/>
            <a:ext cx="3326295" cy="2278974"/>
          </a:xfrm>
          <a:custGeom>
            <a:avLst/>
            <a:gdLst>
              <a:gd name="connsiteX0" fmla="*/ 0 w 3326295"/>
              <a:gd name="connsiteY0" fmla="*/ 2278974 h 2278974"/>
              <a:gd name="connsiteX1" fmla="*/ 622852 w 3326295"/>
              <a:gd name="connsiteY1" fmla="*/ 251391 h 2278974"/>
              <a:gd name="connsiteX2" fmla="*/ 1563756 w 3326295"/>
              <a:gd name="connsiteY2" fmla="*/ 768226 h 2278974"/>
              <a:gd name="connsiteX3" fmla="*/ 2239617 w 3326295"/>
              <a:gd name="connsiteY3" fmla="*/ 12852 h 2278974"/>
              <a:gd name="connsiteX4" fmla="*/ 3326295 w 3326295"/>
              <a:gd name="connsiteY4" fmla="*/ 291148 h 2278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6295" h="2278974">
                <a:moveTo>
                  <a:pt x="0" y="2278974"/>
                </a:moveTo>
                <a:cubicBezTo>
                  <a:pt x="181113" y="1391078"/>
                  <a:pt x="362226" y="503182"/>
                  <a:pt x="622852" y="251391"/>
                </a:cubicBezTo>
                <a:cubicBezTo>
                  <a:pt x="883478" y="-400"/>
                  <a:pt x="1294295" y="807982"/>
                  <a:pt x="1563756" y="768226"/>
                </a:cubicBezTo>
                <a:cubicBezTo>
                  <a:pt x="1833217" y="728470"/>
                  <a:pt x="1945861" y="92365"/>
                  <a:pt x="2239617" y="12852"/>
                </a:cubicBezTo>
                <a:cubicBezTo>
                  <a:pt x="2533373" y="-66661"/>
                  <a:pt x="3149599" y="246974"/>
                  <a:pt x="3326295" y="291148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BF622AF6-45EF-C84D-8019-576F14710439}"/>
              </a:ext>
            </a:extLst>
          </p:cNvPr>
          <p:cNvSpPr/>
          <p:nvPr/>
        </p:nvSpPr>
        <p:spPr>
          <a:xfrm>
            <a:off x="7434470" y="4461525"/>
            <a:ext cx="3313043" cy="1197148"/>
          </a:xfrm>
          <a:custGeom>
            <a:avLst/>
            <a:gdLst>
              <a:gd name="connsiteX0" fmla="*/ 0 w 3313043"/>
              <a:gd name="connsiteY0" fmla="*/ 1197148 h 1197148"/>
              <a:gd name="connsiteX1" fmla="*/ 1881808 w 3313043"/>
              <a:gd name="connsiteY1" fmla="*/ 932104 h 1197148"/>
              <a:gd name="connsiteX2" fmla="*/ 2782956 w 3313043"/>
              <a:gd name="connsiteY2" fmla="*/ 30956 h 1197148"/>
              <a:gd name="connsiteX3" fmla="*/ 3313043 w 3313043"/>
              <a:gd name="connsiteY3" fmla="*/ 203235 h 119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13043" h="1197148">
                <a:moveTo>
                  <a:pt x="0" y="1197148"/>
                </a:moveTo>
                <a:cubicBezTo>
                  <a:pt x="708991" y="1161808"/>
                  <a:pt x="1417982" y="1126469"/>
                  <a:pt x="1881808" y="932104"/>
                </a:cubicBezTo>
                <a:cubicBezTo>
                  <a:pt x="2345634" y="737739"/>
                  <a:pt x="2544417" y="152434"/>
                  <a:pt x="2782956" y="30956"/>
                </a:cubicBezTo>
                <a:cubicBezTo>
                  <a:pt x="3021495" y="-90522"/>
                  <a:pt x="3226904" y="183357"/>
                  <a:pt x="3313043" y="203235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EBBBA797-F5A3-014C-9D9E-505F3F90D0FF}"/>
              </a:ext>
            </a:extLst>
          </p:cNvPr>
          <p:cNvSpPr/>
          <p:nvPr/>
        </p:nvSpPr>
        <p:spPr>
          <a:xfrm>
            <a:off x="7421218" y="4070254"/>
            <a:ext cx="3339547" cy="1588419"/>
          </a:xfrm>
          <a:custGeom>
            <a:avLst/>
            <a:gdLst>
              <a:gd name="connsiteX0" fmla="*/ 0 w 3339547"/>
              <a:gd name="connsiteY0" fmla="*/ 1588419 h 1588419"/>
              <a:gd name="connsiteX1" fmla="*/ 954156 w 3339547"/>
              <a:gd name="connsiteY1" fmla="*/ 11410 h 1588419"/>
              <a:gd name="connsiteX2" fmla="*/ 3339547 w 3339547"/>
              <a:gd name="connsiteY2" fmla="*/ 925810 h 1588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9547" h="1588419">
                <a:moveTo>
                  <a:pt x="0" y="1588419"/>
                </a:moveTo>
                <a:cubicBezTo>
                  <a:pt x="198782" y="855132"/>
                  <a:pt x="397565" y="121845"/>
                  <a:pt x="954156" y="11410"/>
                </a:cubicBezTo>
                <a:cubicBezTo>
                  <a:pt x="1510747" y="-99025"/>
                  <a:pt x="2944190" y="621010"/>
                  <a:pt x="3339547" y="92581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E98DC685-CF2D-A04A-A771-07F85A70BAAF}"/>
              </a:ext>
            </a:extLst>
          </p:cNvPr>
          <p:cNvSpPr/>
          <p:nvPr/>
        </p:nvSpPr>
        <p:spPr>
          <a:xfrm>
            <a:off x="7407965" y="4596490"/>
            <a:ext cx="3326296" cy="1101939"/>
          </a:xfrm>
          <a:custGeom>
            <a:avLst/>
            <a:gdLst>
              <a:gd name="connsiteX0" fmla="*/ 0 w 3326296"/>
              <a:gd name="connsiteY0" fmla="*/ 1101939 h 1101939"/>
              <a:gd name="connsiteX1" fmla="*/ 1033670 w 3326296"/>
              <a:gd name="connsiteY1" fmla="*/ 2009 h 1101939"/>
              <a:gd name="connsiteX2" fmla="*/ 2411896 w 3326296"/>
              <a:gd name="connsiteY2" fmla="*/ 823644 h 1101939"/>
              <a:gd name="connsiteX3" fmla="*/ 3326296 w 3326296"/>
              <a:gd name="connsiteY3" fmla="*/ 585105 h 1101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26296" h="1101939">
                <a:moveTo>
                  <a:pt x="0" y="1101939"/>
                </a:moveTo>
                <a:cubicBezTo>
                  <a:pt x="315843" y="575165"/>
                  <a:pt x="631687" y="48391"/>
                  <a:pt x="1033670" y="2009"/>
                </a:cubicBezTo>
                <a:cubicBezTo>
                  <a:pt x="1435653" y="-44373"/>
                  <a:pt x="2029792" y="726461"/>
                  <a:pt x="2411896" y="823644"/>
                </a:cubicBezTo>
                <a:cubicBezTo>
                  <a:pt x="2794000" y="920827"/>
                  <a:pt x="3060148" y="752966"/>
                  <a:pt x="3326296" y="585105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5982FD1C-C0EB-E04B-A3F6-7D17AA9DA8B9}"/>
              </a:ext>
            </a:extLst>
          </p:cNvPr>
          <p:cNvSpPr/>
          <p:nvPr/>
        </p:nvSpPr>
        <p:spPr>
          <a:xfrm>
            <a:off x="7421218" y="3475936"/>
            <a:ext cx="3339889" cy="2195989"/>
          </a:xfrm>
          <a:custGeom>
            <a:avLst/>
            <a:gdLst>
              <a:gd name="connsiteX0" fmla="*/ 0 w 3339889"/>
              <a:gd name="connsiteY0" fmla="*/ 2195989 h 2195989"/>
              <a:gd name="connsiteX1" fmla="*/ 1139687 w 3339889"/>
              <a:gd name="connsiteY1" fmla="*/ 1811676 h 2195989"/>
              <a:gd name="connsiteX2" fmla="*/ 2199860 w 3339889"/>
              <a:gd name="connsiteY2" fmla="*/ 1281589 h 2195989"/>
              <a:gd name="connsiteX3" fmla="*/ 2902226 w 3339889"/>
              <a:gd name="connsiteY3" fmla="*/ 380441 h 2195989"/>
              <a:gd name="connsiteX4" fmla="*/ 3339547 w 3339889"/>
              <a:gd name="connsiteY4" fmla="*/ 9380 h 2195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9889" h="2195989">
                <a:moveTo>
                  <a:pt x="0" y="2195989"/>
                </a:moveTo>
                <a:cubicBezTo>
                  <a:pt x="386522" y="2080032"/>
                  <a:pt x="773044" y="1964076"/>
                  <a:pt x="1139687" y="1811676"/>
                </a:cubicBezTo>
                <a:cubicBezTo>
                  <a:pt x="1506330" y="1659276"/>
                  <a:pt x="1906104" y="1520128"/>
                  <a:pt x="2199860" y="1281589"/>
                </a:cubicBezTo>
                <a:cubicBezTo>
                  <a:pt x="2493616" y="1043050"/>
                  <a:pt x="2712278" y="592476"/>
                  <a:pt x="2902226" y="380441"/>
                </a:cubicBezTo>
                <a:cubicBezTo>
                  <a:pt x="3092174" y="168406"/>
                  <a:pt x="3350590" y="-48046"/>
                  <a:pt x="3339547" y="938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itle 1">
            <a:extLst>
              <a:ext uri="{FF2B5EF4-FFF2-40B4-BE49-F238E27FC236}">
                <a16:creationId xmlns:a16="http://schemas.microsoft.com/office/drawing/2014/main" id="{A6ECE32F-1700-174F-9BAB-CD61D9BBB803}"/>
              </a:ext>
            </a:extLst>
          </p:cNvPr>
          <p:cNvSpPr txBox="1">
            <a:spLocks/>
          </p:cNvSpPr>
          <p:nvPr/>
        </p:nvSpPr>
        <p:spPr>
          <a:xfrm>
            <a:off x="7371708" y="2469219"/>
            <a:ext cx="4039731" cy="6403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32FF"/>
                </a:solidFill>
              </a:rPr>
              <a:t>FREE endpoint velocity</a:t>
            </a:r>
          </a:p>
        </p:txBody>
      </p:sp>
      <p:pic>
        <p:nvPicPr>
          <p:cNvPr id="119" name="Picture 118">
            <a:extLst>
              <a:ext uri="{FF2B5EF4-FFF2-40B4-BE49-F238E27FC236}">
                <a16:creationId xmlns:a16="http://schemas.microsoft.com/office/drawing/2014/main" id="{0AE86D86-6C12-284C-A06E-6A694EE75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9216" y="2558485"/>
            <a:ext cx="304800" cy="304800"/>
          </a:xfrm>
          <a:prstGeom prst="rect">
            <a:avLst/>
          </a:prstGeom>
        </p:spPr>
      </p:pic>
      <p:sp>
        <p:nvSpPr>
          <p:cNvPr id="120" name="Rectangle 119">
            <a:extLst>
              <a:ext uri="{FF2B5EF4-FFF2-40B4-BE49-F238E27FC236}">
                <a16:creationId xmlns:a16="http://schemas.microsoft.com/office/drawing/2014/main" id="{6D28EDD7-54DA-6544-AEC2-8061E33E611E}"/>
              </a:ext>
            </a:extLst>
          </p:cNvPr>
          <p:cNvSpPr/>
          <p:nvPr/>
        </p:nvSpPr>
        <p:spPr>
          <a:xfrm>
            <a:off x="7294135" y="2424913"/>
            <a:ext cx="3744016" cy="537125"/>
          </a:xfrm>
          <a:prstGeom prst="rect">
            <a:avLst/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B800452-D25B-994D-B619-D7D6F35CA9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17871" y="4061765"/>
            <a:ext cx="990600" cy="3302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6F3B694-D3BB-384C-9D97-58E5333A19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01081" y="5844629"/>
            <a:ext cx="622300" cy="317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F8C6AC6-DCE1-EA49-A645-D1CC22A01539}"/>
              </a:ext>
            </a:extLst>
          </p:cNvPr>
          <p:cNvSpPr/>
          <p:nvPr/>
        </p:nvSpPr>
        <p:spPr>
          <a:xfrm>
            <a:off x="7580243" y="1142839"/>
            <a:ext cx="4288472" cy="1108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B7FB9760-C7C6-2340-961A-9D2A4CC734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3740" y="4026654"/>
            <a:ext cx="444500" cy="330200"/>
          </a:xfrm>
          <a:prstGeom prst="rect">
            <a:avLst/>
          </a:prstGeom>
        </p:spPr>
      </p:pic>
      <p:sp>
        <p:nvSpPr>
          <p:cNvPr id="83" name="Title 1">
            <a:extLst>
              <a:ext uri="{FF2B5EF4-FFF2-40B4-BE49-F238E27FC236}">
                <a16:creationId xmlns:a16="http://schemas.microsoft.com/office/drawing/2014/main" id="{C481F935-C0BB-CE4A-99E2-E653EFD5E4A0}"/>
              </a:ext>
            </a:extLst>
          </p:cNvPr>
          <p:cNvSpPr txBox="1">
            <a:spLocks/>
          </p:cNvSpPr>
          <p:nvPr/>
        </p:nvSpPr>
        <p:spPr>
          <a:xfrm>
            <a:off x="615521" y="4466998"/>
            <a:ext cx="971361" cy="6403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points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77F89E-3379-3D4B-94A3-E19D3EA5ACD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01190" y="1765999"/>
            <a:ext cx="304800" cy="254000"/>
          </a:xfrm>
          <a:prstGeom prst="rect">
            <a:avLst/>
          </a:prstGeom>
        </p:spPr>
      </p:pic>
      <p:sp>
        <p:nvSpPr>
          <p:cNvPr id="91" name="Title 1">
            <a:extLst>
              <a:ext uri="{FF2B5EF4-FFF2-40B4-BE49-F238E27FC236}">
                <a16:creationId xmlns:a16="http://schemas.microsoft.com/office/drawing/2014/main" id="{C8A3FCE2-F641-6641-8257-1CD6AE473F14}"/>
              </a:ext>
            </a:extLst>
          </p:cNvPr>
          <p:cNvSpPr txBox="1">
            <a:spLocks/>
          </p:cNvSpPr>
          <p:nvPr/>
        </p:nvSpPr>
        <p:spPr>
          <a:xfrm>
            <a:off x="544550" y="2099499"/>
            <a:ext cx="971361" cy="6403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points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459DC1-45A3-0748-934E-747A209562F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81643" y="6073690"/>
            <a:ext cx="1765300" cy="279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FDB8751-C639-9441-87DF-65B656E89F22}"/>
              </a:ext>
            </a:extLst>
          </p:cNvPr>
          <p:cNvCxnSpPr>
            <a:cxnSpLocks/>
          </p:cNvCxnSpPr>
          <p:nvPr/>
        </p:nvCxnSpPr>
        <p:spPr>
          <a:xfrm>
            <a:off x="11038151" y="2984017"/>
            <a:ext cx="597258" cy="103874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132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2" grpId="0" animBg="1"/>
      <p:bldP spid="63" grpId="0" animBg="1"/>
      <p:bldP spid="64" grpId="0" animBg="1"/>
      <p:bldP spid="65" grpId="0" animBg="1"/>
      <p:bldP spid="10" grpId="0" animBg="1"/>
      <p:bldP spid="72" grpId="0"/>
      <p:bldP spid="80" grpId="0" animBg="1"/>
      <p:bldP spid="81" grpId="0" animBg="1"/>
      <p:bldP spid="19" grpId="0" animBg="1"/>
      <p:bldP spid="20" grpId="0" animBg="1"/>
      <p:bldP spid="21" grpId="0" animBg="1"/>
      <p:bldP spid="29" grpId="0" animBg="1"/>
      <p:bldP spid="30" grpId="0" animBg="1"/>
      <p:bldP spid="117" grpId="0"/>
      <p:bldP spid="120" grpId="0" animBg="1"/>
      <p:bldP spid="2" grpId="0" animBg="1"/>
      <p:bldP spid="83" grpId="0"/>
      <p:bldP spid="9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EEF43-D4D5-7C42-993D-483DB899B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</p:spPr>
        <p:txBody>
          <a:bodyPr>
            <a:normAutofit/>
          </a:bodyPr>
          <a:lstStyle/>
          <a:p>
            <a:r>
              <a:rPr lang="en-US" sz="3600" b="1" dirty="0"/>
              <a:t>WPI technique - Reformulation</a:t>
            </a:r>
          </a:p>
        </p:txBody>
      </p:sp>
      <p:sp>
        <p:nvSpPr>
          <p:cNvPr id="60" name="Title 1">
            <a:extLst>
              <a:ext uri="{FF2B5EF4-FFF2-40B4-BE49-F238E27FC236}">
                <a16:creationId xmlns:a16="http://schemas.microsoft.com/office/drawing/2014/main" id="{D1BD2508-F9D9-1243-AAAE-0DBEC8405E10}"/>
              </a:ext>
            </a:extLst>
          </p:cNvPr>
          <p:cNvSpPr txBox="1">
            <a:spLocks/>
          </p:cNvSpPr>
          <p:nvPr/>
        </p:nvSpPr>
        <p:spPr>
          <a:xfrm>
            <a:off x="939198" y="1058871"/>
            <a:ext cx="4970979" cy="80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Variational problem: </a:t>
            </a:r>
            <a:r>
              <a:rPr lang="en-US" sz="2400" dirty="0"/>
              <a:t>minimize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65D2348-0964-6349-88CB-C8608F62B97C}"/>
              </a:ext>
            </a:extLst>
          </p:cNvPr>
          <p:cNvSpPr/>
          <p:nvPr/>
        </p:nvSpPr>
        <p:spPr>
          <a:xfrm>
            <a:off x="901095" y="1151567"/>
            <a:ext cx="7076886" cy="672237"/>
          </a:xfrm>
          <a:prstGeom prst="rect">
            <a:avLst/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8CAAE-F6EA-6342-B683-796BC3EB3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12</a:t>
            </a:fld>
            <a:endParaRPr lang="en-US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51E65A-22F5-AD47-9934-C6704112273A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B635198-14B7-8542-8CC6-E645CD8C207B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itle 1">
            <a:extLst>
              <a:ext uri="{FF2B5EF4-FFF2-40B4-BE49-F238E27FC236}">
                <a16:creationId xmlns:a16="http://schemas.microsoft.com/office/drawing/2014/main" id="{9D47A0BB-11B9-7145-9632-614100072BD7}"/>
              </a:ext>
            </a:extLst>
          </p:cNvPr>
          <p:cNvSpPr txBox="1">
            <a:spLocks/>
          </p:cNvSpPr>
          <p:nvPr/>
        </p:nvSpPr>
        <p:spPr>
          <a:xfrm>
            <a:off x="8565869" y="1163443"/>
            <a:ext cx="2993332" cy="8541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Extremality condition: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20D2086E-C2B0-3C4A-8773-5BF71340FC1C}"/>
              </a:ext>
            </a:extLst>
          </p:cNvPr>
          <p:cNvSpPr txBox="1">
            <a:spLocks/>
          </p:cNvSpPr>
          <p:nvPr/>
        </p:nvSpPr>
        <p:spPr>
          <a:xfrm>
            <a:off x="6764272" y="3974289"/>
            <a:ext cx="3517005" cy="6403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Euler-Lagrange equation</a:t>
            </a: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4EE3E647-73E8-094A-AFEF-81C417108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4612" y="1652427"/>
            <a:ext cx="17145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BFC24C-85A2-C444-9F74-9BEB9BB413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3596" y="1169727"/>
            <a:ext cx="2844800" cy="5969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6805A4B-0F72-054E-9D55-1C49A7BB1C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2247" y="2208085"/>
            <a:ext cx="9499600" cy="850900"/>
          </a:xfrm>
          <a:prstGeom prst="rect">
            <a:avLst/>
          </a:prstGeom>
        </p:spPr>
      </p:pic>
      <p:sp>
        <p:nvSpPr>
          <p:cNvPr id="85" name="Title 1">
            <a:extLst>
              <a:ext uri="{FF2B5EF4-FFF2-40B4-BE49-F238E27FC236}">
                <a16:creationId xmlns:a16="http://schemas.microsoft.com/office/drawing/2014/main" id="{9136FD62-94FC-3F4F-8CF1-225D500D04C1}"/>
              </a:ext>
            </a:extLst>
          </p:cNvPr>
          <p:cNvSpPr txBox="1">
            <a:spLocks/>
          </p:cNvSpPr>
          <p:nvPr/>
        </p:nvSpPr>
        <p:spPr>
          <a:xfrm>
            <a:off x="2239285" y="3467755"/>
            <a:ext cx="4039731" cy="4629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32FF"/>
                </a:solidFill>
              </a:rPr>
              <a:t>Free endpoint velocity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D0D707B-AF23-8D49-8515-52D9A88119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8816" y="3987189"/>
            <a:ext cx="1168400" cy="774700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C037D5D4-A954-4446-A7F3-544E53F592E3}"/>
              </a:ext>
            </a:extLst>
          </p:cNvPr>
          <p:cNvSpPr/>
          <p:nvPr/>
        </p:nvSpPr>
        <p:spPr>
          <a:xfrm>
            <a:off x="2096597" y="3394105"/>
            <a:ext cx="8184679" cy="3055009"/>
          </a:xfrm>
          <a:prstGeom prst="rect">
            <a:avLst/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4E33057-E122-E04E-A017-B82103FB740F}"/>
              </a:ext>
            </a:extLst>
          </p:cNvPr>
          <p:cNvSpPr txBox="1">
            <a:spLocks/>
          </p:cNvSpPr>
          <p:nvPr/>
        </p:nvSpPr>
        <p:spPr>
          <a:xfrm>
            <a:off x="2238372" y="4980596"/>
            <a:ext cx="4039731" cy="4629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32FF"/>
                </a:solidFill>
              </a:rPr>
              <a:t>Free endpoint displacement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4FD04C5-B8C9-7442-A420-67403CE694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7903" y="5500030"/>
            <a:ext cx="1168400" cy="774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DE0CE1-A50B-1E49-85E2-60536C197D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4789" y="5944530"/>
            <a:ext cx="13843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5026A8-1AF3-0845-9571-3C6B7B5066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34789" y="5440399"/>
            <a:ext cx="2603500" cy="393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009505-3695-2C42-BCFD-314EBC3045D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34789" y="3955308"/>
            <a:ext cx="1384300" cy="330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14FAF4-1BBB-894B-8202-833FDE89B3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34789" y="4444021"/>
            <a:ext cx="1574800" cy="342900"/>
          </a:xfrm>
          <a:prstGeom prst="rect">
            <a:avLst/>
          </a:prstGeom>
        </p:spPr>
      </p:pic>
      <p:sp>
        <p:nvSpPr>
          <p:cNvPr id="12" name="Left Brace 11">
            <a:extLst>
              <a:ext uri="{FF2B5EF4-FFF2-40B4-BE49-F238E27FC236}">
                <a16:creationId xmlns:a16="http://schemas.microsoft.com/office/drawing/2014/main" id="{9AAA1AF7-4AA9-FA4F-BAF5-96D45EE89856}"/>
              </a:ext>
            </a:extLst>
          </p:cNvPr>
          <p:cNvSpPr/>
          <p:nvPr/>
        </p:nvSpPr>
        <p:spPr>
          <a:xfrm>
            <a:off x="1779765" y="3525973"/>
            <a:ext cx="311749" cy="126094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8528C3B6-F721-E344-8580-98E713997602}"/>
              </a:ext>
            </a:extLst>
          </p:cNvPr>
          <p:cNvSpPr/>
          <p:nvPr/>
        </p:nvSpPr>
        <p:spPr>
          <a:xfrm>
            <a:off x="1773140" y="5030099"/>
            <a:ext cx="311749" cy="126094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0C59ED3-65E4-404B-9D64-7841E000187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9231" y="3987189"/>
            <a:ext cx="711200" cy="330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C77BFF-55F9-D74A-A424-7A92000FE3F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9231" y="5500030"/>
            <a:ext cx="711200" cy="3302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83478A6-9A96-5946-B7DB-5EB83E07A23B}"/>
              </a:ext>
            </a:extLst>
          </p:cNvPr>
          <p:cNvSpPr/>
          <p:nvPr/>
        </p:nvSpPr>
        <p:spPr>
          <a:xfrm>
            <a:off x="838200" y="2004502"/>
            <a:ext cx="4945942" cy="1283739"/>
          </a:xfrm>
          <a:prstGeom prst="ellipse">
            <a:avLst/>
          </a:prstGeom>
          <a:noFill/>
          <a:ln w="25400">
            <a:solidFill>
              <a:srgbClr val="00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20931F-2329-334F-9CCA-986A9BBF442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39290" y="4462820"/>
            <a:ext cx="32131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45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82" grpId="0"/>
      <p:bldP spid="85" grpId="0"/>
      <p:bldP spid="88" grpId="0" animBg="1"/>
      <p:bldP spid="24" grpId="0"/>
      <p:bldP spid="12" grpId="0" animBg="1"/>
      <p:bldP spid="35" grpId="0" animBg="1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EEF43-D4D5-7C42-993D-483DB899B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</p:spPr>
        <p:txBody>
          <a:bodyPr>
            <a:normAutofit/>
          </a:bodyPr>
          <a:lstStyle/>
          <a:p>
            <a:r>
              <a:rPr lang="en-US" sz="3600" b="1" dirty="0"/>
              <a:t>WPI technique - Reformulation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8CAAE-F6EA-6342-B683-796BC3EB3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13</a:t>
            </a:fld>
            <a:endParaRPr lang="en-US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51E65A-22F5-AD47-9934-C6704112273A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B635198-14B7-8542-8CC6-E645CD8C207B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itle 1">
            <a:extLst>
              <a:ext uri="{FF2B5EF4-FFF2-40B4-BE49-F238E27FC236}">
                <a16:creationId xmlns:a16="http://schemas.microsoft.com/office/drawing/2014/main" id="{9136FD62-94FC-3F4F-8CF1-225D500D04C1}"/>
              </a:ext>
            </a:extLst>
          </p:cNvPr>
          <p:cNvSpPr txBox="1">
            <a:spLocks/>
          </p:cNvSpPr>
          <p:nvPr/>
        </p:nvSpPr>
        <p:spPr>
          <a:xfrm>
            <a:off x="6407495" y="3654326"/>
            <a:ext cx="4039731" cy="4629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32FF"/>
                </a:solidFill>
              </a:rPr>
              <a:t>(fixed displacement)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4E33057-E122-E04E-A017-B82103FB740F}"/>
              </a:ext>
            </a:extLst>
          </p:cNvPr>
          <p:cNvSpPr txBox="1">
            <a:spLocks/>
          </p:cNvSpPr>
          <p:nvPr/>
        </p:nvSpPr>
        <p:spPr>
          <a:xfrm>
            <a:off x="6407495" y="4239344"/>
            <a:ext cx="4039731" cy="4629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32FF"/>
                </a:solidFill>
              </a:rPr>
              <a:t>(free displacement)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2E926D-8829-924E-8258-0703F5803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8047" y="1706033"/>
            <a:ext cx="1828800" cy="317500"/>
          </a:xfrm>
          <a:prstGeom prst="rect">
            <a:avLst/>
          </a:prstGeom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DF17DD4C-A4A1-8141-A00D-5670C4BD3676}"/>
              </a:ext>
            </a:extLst>
          </p:cNvPr>
          <p:cNvSpPr txBox="1">
            <a:spLocks/>
          </p:cNvSpPr>
          <p:nvPr/>
        </p:nvSpPr>
        <p:spPr>
          <a:xfrm>
            <a:off x="1203879" y="3724700"/>
            <a:ext cx="1405549" cy="5444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If 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7F2C84-EDCB-B24E-8184-769CB0540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7557" y="2089029"/>
            <a:ext cx="2095500" cy="330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94CB883-2938-DD47-B723-C3BA10C0F2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4956" y="3790975"/>
            <a:ext cx="711200" cy="241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C5479B5-304F-E947-A92A-71F7E03A96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4956" y="5230402"/>
            <a:ext cx="711200" cy="241300"/>
          </a:xfrm>
          <a:prstGeom prst="rect">
            <a:avLst/>
          </a:prstGeom>
        </p:spPr>
      </p:pic>
      <p:sp>
        <p:nvSpPr>
          <p:cNvPr id="36" name="Title 1">
            <a:extLst>
              <a:ext uri="{FF2B5EF4-FFF2-40B4-BE49-F238E27FC236}">
                <a16:creationId xmlns:a16="http://schemas.microsoft.com/office/drawing/2014/main" id="{F695ABDD-F986-804E-BE83-7C06D0EA683C}"/>
              </a:ext>
            </a:extLst>
          </p:cNvPr>
          <p:cNvSpPr txBox="1">
            <a:spLocks/>
          </p:cNvSpPr>
          <p:nvPr/>
        </p:nvSpPr>
        <p:spPr>
          <a:xfrm>
            <a:off x="6407495" y="5117955"/>
            <a:ext cx="4039731" cy="4629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32FF"/>
                </a:solidFill>
              </a:rPr>
              <a:t>(fixed velocity)</a:t>
            </a: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342145E4-501E-C64C-B2B6-FD3CBF055CC1}"/>
              </a:ext>
            </a:extLst>
          </p:cNvPr>
          <p:cNvSpPr txBox="1">
            <a:spLocks/>
          </p:cNvSpPr>
          <p:nvPr/>
        </p:nvSpPr>
        <p:spPr>
          <a:xfrm>
            <a:off x="6407495" y="5702973"/>
            <a:ext cx="4039731" cy="4629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32FF"/>
                </a:solidFill>
              </a:rPr>
              <a:t>(free velocity)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ECA0C0A-577E-6E42-985E-B190B54B9C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14876" y="2223029"/>
            <a:ext cx="254000" cy="139700"/>
          </a:xfrm>
          <a:prstGeom prst="rect">
            <a:avLst/>
          </a:prstGeom>
        </p:spPr>
      </p:pic>
      <p:sp>
        <p:nvSpPr>
          <p:cNvPr id="39" name="Title 1">
            <a:extLst>
              <a:ext uri="{FF2B5EF4-FFF2-40B4-BE49-F238E27FC236}">
                <a16:creationId xmlns:a16="http://schemas.microsoft.com/office/drawing/2014/main" id="{7BDF6FFF-7433-8F4F-96E1-F03FA07F7508}"/>
              </a:ext>
            </a:extLst>
          </p:cNvPr>
          <p:cNvSpPr txBox="1">
            <a:spLocks/>
          </p:cNvSpPr>
          <p:nvPr/>
        </p:nvSpPr>
        <p:spPr>
          <a:xfrm>
            <a:off x="996947" y="1415350"/>
            <a:ext cx="9860835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     -DOF systems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B90BE677-75B3-204E-A756-6E57947526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33204" y="1476219"/>
            <a:ext cx="2882900" cy="317500"/>
          </a:xfrm>
          <a:prstGeom prst="rect">
            <a:avLst/>
          </a:prstGeom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D281BDB1-4085-2540-B429-2A82410887FA}"/>
              </a:ext>
            </a:extLst>
          </p:cNvPr>
          <p:cNvSpPr txBox="1">
            <a:spLocks/>
          </p:cNvSpPr>
          <p:nvPr/>
        </p:nvSpPr>
        <p:spPr>
          <a:xfrm>
            <a:off x="996947" y="2045626"/>
            <a:ext cx="9860835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     </a:t>
            </a:r>
            <a:r>
              <a:rPr lang="en-US" sz="2400" dirty="0"/>
              <a:t>-dimensional </a:t>
            </a:r>
            <a:r>
              <a:rPr lang="en-US" sz="2400" dirty="0">
                <a:solidFill>
                  <a:srgbClr val="0032FF"/>
                </a:solidFill>
              </a:rPr>
              <a:t>marginalized</a:t>
            </a:r>
            <a:r>
              <a:rPr lang="en-US" sz="2400" dirty="0"/>
              <a:t> joint PDF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4B7417-CE4B-9B46-AAA8-CA3C2D61F3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52976" y="1588869"/>
            <a:ext cx="177800" cy="139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92D0F60-C6C1-D04D-9233-D3F02413CE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65663" y="2161954"/>
            <a:ext cx="1536700" cy="254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9D30192-AB41-D549-9C6A-D9E834670EB0}"/>
              </a:ext>
            </a:extLst>
          </p:cNvPr>
          <p:cNvSpPr/>
          <p:nvPr/>
        </p:nvSpPr>
        <p:spPr>
          <a:xfrm>
            <a:off x="1071759" y="2609628"/>
            <a:ext cx="10269180" cy="3823300"/>
          </a:xfrm>
          <a:prstGeom prst="rect">
            <a:avLst/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83447C-7D45-F343-BD1B-D4E96A0B36C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70302" y="2702458"/>
            <a:ext cx="3505200" cy="685800"/>
          </a:xfrm>
          <a:prstGeom prst="rect">
            <a:avLst/>
          </a:prstGeom>
        </p:spPr>
      </p:pic>
      <p:sp>
        <p:nvSpPr>
          <p:cNvPr id="29" name="Title 1">
            <a:extLst>
              <a:ext uri="{FF2B5EF4-FFF2-40B4-BE49-F238E27FC236}">
                <a16:creationId xmlns:a16="http://schemas.microsoft.com/office/drawing/2014/main" id="{C798451B-6933-3140-B27A-6DF5C245FA9D}"/>
              </a:ext>
            </a:extLst>
          </p:cNvPr>
          <p:cNvSpPr txBox="1">
            <a:spLocks/>
          </p:cNvSpPr>
          <p:nvPr/>
        </p:nvSpPr>
        <p:spPr>
          <a:xfrm>
            <a:off x="5038098" y="2869861"/>
            <a:ext cx="4039731" cy="4629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(Euler-Lagrange equations)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F9B24AC-3885-324D-980C-0D890007B5AB}"/>
              </a:ext>
            </a:extLst>
          </p:cNvPr>
          <p:cNvSpPr txBox="1">
            <a:spLocks/>
          </p:cNvSpPr>
          <p:nvPr/>
        </p:nvSpPr>
        <p:spPr>
          <a:xfrm>
            <a:off x="10005443" y="4106169"/>
            <a:ext cx="2321836" cy="4629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for all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06419FC-D7C1-5B49-AF08-2C3C7715BEF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93692" y="4644881"/>
            <a:ext cx="1358900" cy="279400"/>
          </a:xfrm>
          <a:prstGeom prst="rect">
            <a:avLst/>
          </a:prstGeom>
        </p:spPr>
      </p:pic>
      <p:sp>
        <p:nvSpPr>
          <p:cNvPr id="34" name="Left Brace 33">
            <a:extLst>
              <a:ext uri="{FF2B5EF4-FFF2-40B4-BE49-F238E27FC236}">
                <a16:creationId xmlns:a16="http://schemas.microsoft.com/office/drawing/2014/main" id="{912AEECE-0F43-234A-95E9-9A97D55AFE7B}"/>
              </a:ext>
            </a:extLst>
          </p:cNvPr>
          <p:cNvSpPr/>
          <p:nvPr/>
        </p:nvSpPr>
        <p:spPr>
          <a:xfrm rot="10800000">
            <a:off x="9212935" y="2898317"/>
            <a:ext cx="311749" cy="3267634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01CC4A22-54C9-3440-BCA0-C2F5F817554E}"/>
              </a:ext>
            </a:extLst>
          </p:cNvPr>
          <p:cNvSpPr txBox="1">
            <a:spLocks/>
          </p:cNvSpPr>
          <p:nvPr/>
        </p:nvSpPr>
        <p:spPr>
          <a:xfrm>
            <a:off x="1203879" y="4285811"/>
            <a:ext cx="1951750" cy="4753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Else  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BF0BD932-2079-1142-BD03-D779B42EA72C}"/>
              </a:ext>
            </a:extLst>
          </p:cNvPr>
          <p:cNvSpPr txBox="1">
            <a:spLocks/>
          </p:cNvSpPr>
          <p:nvPr/>
        </p:nvSpPr>
        <p:spPr>
          <a:xfrm>
            <a:off x="1223942" y="5158454"/>
            <a:ext cx="1405549" cy="5444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If   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3C2921BF-E4A4-FC42-80FB-7108E1BB15F3}"/>
              </a:ext>
            </a:extLst>
          </p:cNvPr>
          <p:cNvSpPr txBox="1">
            <a:spLocks/>
          </p:cNvSpPr>
          <p:nvPr/>
        </p:nvSpPr>
        <p:spPr>
          <a:xfrm>
            <a:off x="1223942" y="5719565"/>
            <a:ext cx="1951750" cy="4753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Else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604814-1BB1-134C-B617-B342452B089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516256" y="5719565"/>
            <a:ext cx="1663700" cy="3429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01C394D-55BF-954E-8974-B0B1978970E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03556" y="4265864"/>
            <a:ext cx="2794000" cy="393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2F9FC5-230E-2F4D-8416-49C0FEBE94E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503556" y="5158454"/>
            <a:ext cx="1651000" cy="330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083E603-E0A4-C04D-A14D-596C5A34109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503556" y="3730301"/>
            <a:ext cx="16383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15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24" grpId="0"/>
      <p:bldP spid="30" grpId="0"/>
      <p:bldP spid="36" grpId="0"/>
      <p:bldP spid="37" grpId="0"/>
      <p:bldP spid="41" grpId="0"/>
      <p:bldP spid="27" grpId="0" animBg="1"/>
      <p:bldP spid="29" grpId="0"/>
      <p:bldP spid="31" grpId="0"/>
      <p:bldP spid="34" grpId="0" animBg="1"/>
      <p:bldP spid="32" grpId="0"/>
      <p:bldP spid="35" grpId="0"/>
      <p:bldP spid="3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14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0" y="1555797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45" y="24688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 - Standard formulation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23278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76750" y="5212080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5C8904FF-E85C-A940-89D6-91B1ACAFB350}"/>
              </a:ext>
            </a:extLst>
          </p:cNvPr>
          <p:cNvSpPr txBox="1">
            <a:spLocks/>
          </p:cNvSpPr>
          <p:nvPr/>
        </p:nvSpPr>
        <p:spPr>
          <a:xfrm>
            <a:off x="1076745" y="33832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 - Reformulation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E617C08D-CF2C-9A42-9120-8764CB292075}"/>
              </a:ext>
            </a:extLst>
          </p:cNvPr>
          <p:cNvSpPr txBox="1">
            <a:spLocks/>
          </p:cNvSpPr>
          <p:nvPr/>
        </p:nvSpPr>
        <p:spPr>
          <a:xfrm>
            <a:off x="1076745" y="42976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Numerical results</a:t>
            </a:r>
          </a:p>
        </p:txBody>
      </p:sp>
    </p:spTree>
    <p:extLst>
      <p:ext uri="{BB962C8B-B14F-4D97-AF65-F5344CB8AC3E}">
        <p14:creationId xmlns:p14="http://schemas.microsoft.com/office/powerpoint/2010/main" val="3418348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D72A654C-0BB3-974F-B4F4-131CD8502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315" y="3546255"/>
            <a:ext cx="3957583" cy="310896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DB9A7989-DC3E-684D-996C-1173EBD6F375}"/>
              </a:ext>
            </a:extLst>
          </p:cNvPr>
          <p:cNvSpPr/>
          <p:nvPr/>
        </p:nvSpPr>
        <p:spPr>
          <a:xfrm>
            <a:off x="3499123" y="6522778"/>
            <a:ext cx="495803" cy="195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00B6E7E-D9D9-634D-AEEF-6A1934A3B6D3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1</a:t>
            </a:r>
            <a:r>
              <a:rPr lang="en-US" sz="3600" b="1" baseline="30000" dirty="0"/>
              <a:t>st</a:t>
            </a:r>
            <a:r>
              <a:rPr lang="en-US" sz="3600" b="1" dirty="0"/>
              <a:t> Example: 100-DOF under white noise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C2519C-371C-A94F-B48E-F795E950249B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12F10B-FC9F-4744-BE32-48F16987E56A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602FE8-58D7-7442-A244-957F93F9F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4DDD78-CD23-9A47-8D48-7D0798E82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198" y="1556318"/>
            <a:ext cx="4584700" cy="317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51AF44-5C7B-6147-9B64-2BE43D941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623" y="2136109"/>
            <a:ext cx="2603500" cy="1231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7640BA-D183-9D46-81DD-82B967D747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9730" y="2129259"/>
            <a:ext cx="2705100" cy="1231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4153C7-D247-2041-8977-AB3A6123A3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6225" y="1344432"/>
            <a:ext cx="1943100" cy="863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003A5E1-53C3-6E41-A751-AD56ED29DA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71646" y="2484859"/>
            <a:ext cx="4749800" cy="876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D26C80-D3A8-7644-8968-7DDC7C0D62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94830" y="3546255"/>
            <a:ext cx="3957583" cy="310896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8ADF9CF-547E-BB4E-9AD8-50C42959EFEE}"/>
              </a:ext>
            </a:extLst>
          </p:cNvPr>
          <p:cNvSpPr/>
          <p:nvPr/>
        </p:nvSpPr>
        <p:spPr>
          <a:xfrm>
            <a:off x="4253948" y="3657600"/>
            <a:ext cx="1219200" cy="7023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E914F04-2393-2348-8638-E79CD88FFD61}"/>
              </a:ext>
            </a:extLst>
          </p:cNvPr>
          <p:cNvSpPr/>
          <p:nvPr/>
        </p:nvSpPr>
        <p:spPr>
          <a:xfrm>
            <a:off x="9230323" y="3661832"/>
            <a:ext cx="1219200" cy="7023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6C0904F-65E1-734F-8B0E-1F42778C357F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2696510" y="5246495"/>
            <a:ext cx="581887" cy="295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DD39F14-CC64-1F4F-B825-75971C19ACEC}"/>
              </a:ext>
            </a:extLst>
          </p:cNvPr>
          <p:cNvSpPr txBox="1"/>
          <p:nvPr/>
        </p:nvSpPr>
        <p:spPr>
          <a:xfrm>
            <a:off x="2308422" y="4907941"/>
            <a:ext cx="7761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t=1 sec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BFF01FD-1D72-A447-A89D-2F3DCB586948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2677135" y="4139265"/>
            <a:ext cx="821988" cy="445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225249A-A516-5943-8C64-3740FA2C53F6}"/>
              </a:ext>
            </a:extLst>
          </p:cNvPr>
          <p:cNvSpPr txBox="1"/>
          <p:nvPr/>
        </p:nvSpPr>
        <p:spPr>
          <a:xfrm>
            <a:off x="2305879" y="3800711"/>
            <a:ext cx="7425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t=0.5 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CB885A9-52DB-374B-BFE1-D48A9E4079AD}"/>
              </a:ext>
            </a:extLst>
          </p:cNvPr>
          <p:cNvSpPr/>
          <p:nvPr/>
        </p:nvSpPr>
        <p:spPr>
          <a:xfrm>
            <a:off x="8573621" y="6473199"/>
            <a:ext cx="495803" cy="195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6B35EB2-9D9A-6646-B947-D2CB69E6344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99553" y="6520074"/>
            <a:ext cx="419100" cy="190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5DB30BB-D31F-814F-9A2C-78ABA19FC7C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48724" y="6497845"/>
            <a:ext cx="5207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036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15" grpId="0" animBg="1"/>
      <p:bldP spid="31" grpId="0" animBg="1"/>
      <p:bldP spid="36" grpId="0"/>
      <p:bldP spid="38" grpId="0"/>
      <p:bldP spid="4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00B6E7E-D9D9-634D-AEEF-6A1934A3B6D3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1</a:t>
            </a:r>
            <a:r>
              <a:rPr lang="en-US" sz="3600" b="1" baseline="30000" dirty="0"/>
              <a:t>st</a:t>
            </a:r>
            <a:r>
              <a:rPr lang="en-US" sz="3600" b="1" dirty="0"/>
              <a:t> Example: 100-DOF under white noise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C2519C-371C-A94F-B48E-F795E950249B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12F10B-FC9F-4744-BE32-48F16987E56A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602FE8-58D7-7442-A244-957F93F9F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0CE0F9-4167-7E48-B228-44E46E14A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0763" y="2424112"/>
            <a:ext cx="5483138" cy="4114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42AB923-D46E-504A-8EC1-A551D8530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93" y="2424112"/>
            <a:ext cx="5483138" cy="4114800"/>
          </a:xfrm>
          <a:prstGeom prst="rect">
            <a:avLst/>
          </a:prstGeom>
        </p:spPr>
      </p:pic>
      <p:sp>
        <p:nvSpPr>
          <p:cNvPr id="28" name="Title 1">
            <a:extLst>
              <a:ext uri="{FF2B5EF4-FFF2-40B4-BE49-F238E27FC236}">
                <a16:creationId xmlns:a16="http://schemas.microsoft.com/office/drawing/2014/main" id="{0585BF32-4437-A842-9B45-73E0BD8149B7}"/>
              </a:ext>
            </a:extLst>
          </p:cNvPr>
          <p:cNvSpPr txBox="1">
            <a:spLocks/>
          </p:cNvSpPr>
          <p:nvPr/>
        </p:nvSpPr>
        <p:spPr>
          <a:xfrm>
            <a:off x="913013" y="1336043"/>
            <a:ext cx="9860835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Marginalized joint PDF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4BF945-1A86-854A-A7DB-02AA3F9CA9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573" y="1385124"/>
            <a:ext cx="1612900" cy="317500"/>
          </a:xfrm>
          <a:prstGeom prst="rect">
            <a:avLst/>
          </a:prstGeom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58D1978C-94D7-AA41-8B5F-7A6101CE9A33}"/>
              </a:ext>
            </a:extLst>
          </p:cNvPr>
          <p:cNvSpPr txBox="1">
            <a:spLocks/>
          </p:cNvSpPr>
          <p:nvPr/>
        </p:nvSpPr>
        <p:spPr>
          <a:xfrm>
            <a:off x="2651288" y="2246181"/>
            <a:ext cx="901148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WPI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7B55B7B9-4404-0148-8361-99AF8EE40A8D}"/>
              </a:ext>
            </a:extLst>
          </p:cNvPr>
          <p:cNvSpPr txBox="1">
            <a:spLocks/>
          </p:cNvSpPr>
          <p:nvPr/>
        </p:nvSpPr>
        <p:spPr>
          <a:xfrm>
            <a:off x="8610600" y="2258397"/>
            <a:ext cx="901148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MCS</a:t>
            </a:r>
          </a:p>
        </p:txBody>
      </p:sp>
    </p:spTree>
    <p:extLst>
      <p:ext uri="{BB962C8B-B14F-4D97-AF65-F5344CB8AC3E}">
        <p14:creationId xmlns:p14="http://schemas.microsoft.com/office/powerpoint/2010/main" val="4116552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00B6E7E-D9D9-634D-AEEF-6A1934A3B6D3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2</a:t>
            </a:r>
            <a:r>
              <a:rPr lang="en-US" sz="3600" b="1" baseline="30000" dirty="0"/>
              <a:t>nd</a:t>
            </a:r>
            <a:r>
              <a:rPr lang="en-US" sz="3600" b="1" dirty="0"/>
              <a:t> Example: 10-DOF under white noise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C2519C-371C-A94F-B48E-F795E950249B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12F10B-FC9F-4744-BE32-48F16987E56A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602FE8-58D7-7442-A244-957F93F9F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4DDD78-CD23-9A47-8D48-7D0798E82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198" y="1556318"/>
            <a:ext cx="4584700" cy="317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51AF44-5C7B-6147-9B64-2BE43D941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623" y="2136109"/>
            <a:ext cx="2603500" cy="1231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7640BA-D183-9D46-81DD-82B967D74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9730" y="2129259"/>
            <a:ext cx="2705100" cy="1231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4153C7-D247-2041-8977-AB3A6123A3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6225" y="1344432"/>
            <a:ext cx="1943100" cy="863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003A5E1-53C3-6E41-A751-AD56ED29DA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1646" y="2484859"/>
            <a:ext cx="4749800" cy="8763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8ADF9CF-547E-BB4E-9AD8-50C42959EFEE}"/>
              </a:ext>
            </a:extLst>
          </p:cNvPr>
          <p:cNvSpPr/>
          <p:nvPr/>
        </p:nvSpPr>
        <p:spPr>
          <a:xfrm>
            <a:off x="4253948" y="3657600"/>
            <a:ext cx="1219200" cy="7023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E914F04-2393-2348-8638-E79CD88FFD61}"/>
              </a:ext>
            </a:extLst>
          </p:cNvPr>
          <p:cNvSpPr/>
          <p:nvPr/>
        </p:nvSpPr>
        <p:spPr>
          <a:xfrm>
            <a:off x="9230323" y="3661832"/>
            <a:ext cx="1219200" cy="7023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CB885A9-52DB-374B-BFE1-D48A9E4079AD}"/>
              </a:ext>
            </a:extLst>
          </p:cNvPr>
          <p:cNvSpPr/>
          <p:nvPr/>
        </p:nvSpPr>
        <p:spPr>
          <a:xfrm>
            <a:off x="8573621" y="6473199"/>
            <a:ext cx="495803" cy="195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A805D1F4-A9F2-1045-891A-7488E15A0C50}"/>
              </a:ext>
            </a:extLst>
          </p:cNvPr>
          <p:cNvSpPr txBox="1">
            <a:spLocks/>
          </p:cNvSpPr>
          <p:nvPr/>
        </p:nvSpPr>
        <p:spPr>
          <a:xfrm>
            <a:off x="3955991" y="4254231"/>
            <a:ext cx="4290379" cy="11479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Live calculation…</a:t>
            </a:r>
          </a:p>
        </p:txBody>
      </p:sp>
    </p:spTree>
    <p:extLst>
      <p:ext uri="{BB962C8B-B14F-4D97-AF65-F5344CB8AC3E}">
        <p14:creationId xmlns:p14="http://schemas.microsoft.com/office/powerpoint/2010/main" val="3181304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00B6E7E-D9D9-634D-AEEF-6A1934A3B6D3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3</a:t>
            </a:r>
            <a:r>
              <a:rPr lang="en-US" sz="3600" b="1" baseline="30000" dirty="0"/>
              <a:t>rd</a:t>
            </a:r>
            <a:r>
              <a:rPr lang="en-US" sz="3600" b="1" dirty="0"/>
              <a:t> Example: Morison oscillator under colored noise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C2519C-371C-A94F-B48E-F795E950249B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12F10B-FC9F-4744-BE32-48F16987E56A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602FE8-58D7-7442-A244-957F93F9F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18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13B5E7-8569-E243-875B-813E9D7FA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50500"/>
            <a:ext cx="6489700" cy="1143000"/>
          </a:xfrm>
          <a:prstGeom prst="rect">
            <a:avLst/>
          </a:prstGeom>
        </p:spPr>
      </p:pic>
      <p:sp>
        <p:nvSpPr>
          <p:cNvPr id="14" name="Left Brace 13">
            <a:extLst>
              <a:ext uri="{FF2B5EF4-FFF2-40B4-BE49-F238E27FC236}">
                <a16:creationId xmlns:a16="http://schemas.microsoft.com/office/drawing/2014/main" id="{7B0D647F-AE8C-2445-B0E0-42110C91F7DD}"/>
              </a:ext>
            </a:extLst>
          </p:cNvPr>
          <p:cNvSpPr/>
          <p:nvPr/>
        </p:nvSpPr>
        <p:spPr>
          <a:xfrm rot="10800000">
            <a:off x="7368210" y="1390256"/>
            <a:ext cx="274667" cy="918309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69A63F7-366E-A945-8A84-71B6E024A04F}"/>
              </a:ext>
            </a:extLst>
          </p:cNvPr>
          <p:cNvSpPr txBox="1">
            <a:spLocks/>
          </p:cNvSpPr>
          <p:nvPr/>
        </p:nvSpPr>
        <p:spPr>
          <a:xfrm>
            <a:off x="7683187" y="1266838"/>
            <a:ext cx="4204013" cy="1252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4-th order equation of motion:</a:t>
            </a:r>
          </a:p>
          <a:p>
            <a:r>
              <a:rPr lang="en-US" sz="2400" dirty="0"/>
              <a:t>Extra free boundary conditions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62AD27-711D-2843-9B81-4A551E66F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47401"/>
            <a:ext cx="5499494" cy="4114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0BB18C-690A-314E-8E31-FD96693B4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506" y="2648245"/>
            <a:ext cx="5499494" cy="41148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1E2CD175-61C1-224A-82B1-33B9BE3772D2}"/>
              </a:ext>
            </a:extLst>
          </p:cNvPr>
          <p:cNvSpPr txBox="1">
            <a:spLocks/>
          </p:cNvSpPr>
          <p:nvPr/>
        </p:nvSpPr>
        <p:spPr>
          <a:xfrm>
            <a:off x="2134454" y="3108545"/>
            <a:ext cx="901148" cy="47389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WPI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26544A5-241F-E74A-BD10-54BB19BA2625}"/>
              </a:ext>
            </a:extLst>
          </p:cNvPr>
          <p:cNvSpPr txBox="1">
            <a:spLocks/>
          </p:cNvSpPr>
          <p:nvPr/>
        </p:nvSpPr>
        <p:spPr>
          <a:xfrm>
            <a:off x="7609826" y="3108545"/>
            <a:ext cx="901148" cy="47389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MCS</a:t>
            </a:r>
          </a:p>
        </p:txBody>
      </p:sp>
    </p:spTree>
    <p:extLst>
      <p:ext uri="{BB962C8B-B14F-4D97-AF65-F5344CB8AC3E}">
        <p14:creationId xmlns:p14="http://schemas.microsoft.com/office/powerpoint/2010/main" val="146030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9" grpId="0" animBg="1"/>
      <p:bldP spid="2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19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0" y="1555797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45" y="24688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 - Standard formulation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23278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76750" y="5212080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5C8904FF-E85C-A940-89D6-91B1ACAFB350}"/>
              </a:ext>
            </a:extLst>
          </p:cNvPr>
          <p:cNvSpPr txBox="1">
            <a:spLocks/>
          </p:cNvSpPr>
          <p:nvPr/>
        </p:nvSpPr>
        <p:spPr>
          <a:xfrm>
            <a:off x="1076745" y="33832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 - Reformulation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E617C08D-CF2C-9A42-9120-8764CB292075}"/>
              </a:ext>
            </a:extLst>
          </p:cNvPr>
          <p:cNvSpPr txBox="1">
            <a:spLocks/>
          </p:cNvSpPr>
          <p:nvPr/>
        </p:nvSpPr>
        <p:spPr>
          <a:xfrm>
            <a:off x="1076745" y="42976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Numerical results</a:t>
            </a:r>
          </a:p>
        </p:txBody>
      </p:sp>
    </p:spTree>
    <p:extLst>
      <p:ext uri="{BB962C8B-B14F-4D97-AF65-F5344CB8AC3E}">
        <p14:creationId xmlns:p14="http://schemas.microsoft.com/office/powerpoint/2010/main" val="1923176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2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0" y="1555797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45" y="24688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Wiener path integral (WPI) technique - Standard formulation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23278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76750" y="5212080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5C8904FF-E85C-A940-89D6-91B1ACAFB350}"/>
              </a:ext>
            </a:extLst>
          </p:cNvPr>
          <p:cNvSpPr txBox="1">
            <a:spLocks/>
          </p:cNvSpPr>
          <p:nvPr/>
        </p:nvSpPr>
        <p:spPr>
          <a:xfrm>
            <a:off x="1076745" y="33832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Wiener path integral (WPI) technique - Reformulation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E617C08D-CF2C-9A42-9120-8764CB292075}"/>
              </a:ext>
            </a:extLst>
          </p:cNvPr>
          <p:cNvSpPr txBox="1">
            <a:spLocks/>
          </p:cNvSpPr>
          <p:nvPr/>
        </p:nvSpPr>
        <p:spPr>
          <a:xfrm>
            <a:off x="1076745" y="42976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Numerical results</a:t>
            </a:r>
          </a:p>
        </p:txBody>
      </p:sp>
    </p:spTree>
    <p:extLst>
      <p:ext uri="{BB962C8B-B14F-4D97-AF65-F5344CB8AC3E}">
        <p14:creationId xmlns:p14="http://schemas.microsoft.com/office/powerpoint/2010/main" val="28439504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198CE45-6C0E-D44E-BA71-38EADC2C875F}"/>
              </a:ext>
            </a:extLst>
          </p:cNvPr>
          <p:cNvSpPr txBox="1">
            <a:spLocks/>
          </p:cNvSpPr>
          <p:nvPr/>
        </p:nvSpPr>
        <p:spPr>
          <a:xfrm>
            <a:off x="825674" y="320578"/>
            <a:ext cx="10515600" cy="697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Conclusions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96EDFE8-93F6-AA49-B6D2-5EA8CE4E91C0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0C3CD79-8999-2E42-9F85-D2385D95550A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471586-9F7B-AA43-867F-222EF169B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A89C874-36A2-AA45-BF5A-7D498DC4328C}"/>
              </a:ext>
            </a:extLst>
          </p:cNvPr>
          <p:cNvSpPr txBox="1">
            <a:spLocks/>
          </p:cNvSpPr>
          <p:nvPr/>
        </p:nvSpPr>
        <p:spPr>
          <a:xfrm>
            <a:off x="905548" y="2229083"/>
            <a:ext cx="9860835" cy="7152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Path integral representation with free boundaries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48BAD10-F0B0-944C-9BF8-4B7CB8C3BBB4}"/>
              </a:ext>
            </a:extLst>
          </p:cNvPr>
          <p:cNvSpPr txBox="1">
            <a:spLocks/>
          </p:cNvSpPr>
          <p:nvPr/>
        </p:nvSpPr>
        <p:spPr>
          <a:xfrm>
            <a:off x="905548" y="3069465"/>
            <a:ext cx="9860835" cy="7152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Modification of the core variational problem – free boundary conditions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7BFE80B3-83A1-A94D-B3E4-0C15D3560302}"/>
              </a:ext>
            </a:extLst>
          </p:cNvPr>
          <p:cNvSpPr txBox="1">
            <a:spLocks/>
          </p:cNvSpPr>
          <p:nvPr/>
        </p:nvSpPr>
        <p:spPr>
          <a:xfrm>
            <a:off x="905548" y="1388701"/>
            <a:ext cx="9860835" cy="7152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Direct determination of marginalized PDFs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A75D1CF-81FF-284D-9AB1-3137FFE4E99E}"/>
              </a:ext>
            </a:extLst>
          </p:cNvPr>
          <p:cNvSpPr txBox="1">
            <a:spLocks/>
          </p:cNvSpPr>
          <p:nvPr/>
        </p:nvSpPr>
        <p:spPr>
          <a:xfrm>
            <a:off x="905548" y="3909847"/>
            <a:ext cx="9860835" cy="9783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Depending on the dimensionality of the target PDF can be orders of magnitude more efficient than MCS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F8BF948-0166-444A-B697-879000AF1D76}"/>
              </a:ext>
            </a:extLst>
          </p:cNvPr>
          <p:cNvSpPr txBox="1">
            <a:spLocks/>
          </p:cNvSpPr>
          <p:nvPr/>
        </p:nvSpPr>
        <p:spPr>
          <a:xfrm>
            <a:off x="905547" y="5013370"/>
            <a:ext cx="9860835" cy="8403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Examples: 100-DOF under white noise, Morison oscillator under colored noise</a:t>
            </a:r>
          </a:p>
        </p:txBody>
      </p:sp>
    </p:spTree>
    <p:extLst>
      <p:ext uri="{BB962C8B-B14F-4D97-AF65-F5344CB8AC3E}">
        <p14:creationId xmlns:p14="http://schemas.microsoft.com/office/powerpoint/2010/main" val="88675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8" grpId="0"/>
      <p:bldP spid="1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D4CED-B873-8642-9F35-05928E992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D459423-B160-B642-B8C4-EA5EC5B2B22F}"/>
              </a:ext>
            </a:extLst>
          </p:cNvPr>
          <p:cNvSpPr txBox="1">
            <a:spLocks/>
          </p:cNvSpPr>
          <p:nvPr/>
        </p:nvSpPr>
        <p:spPr>
          <a:xfrm>
            <a:off x="838200" y="2874834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72642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3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0" y="1555797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45" y="24688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 - Standard formulation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23278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76750" y="5212080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5C8904FF-E85C-A940-89D6-91B1ACAFB350}"/>
              </a:ext>
            </a:extLst>
          </p:cNvPr>
          <p:cNvSpPr txBox="1">
            <a:spLocks/>
          </p:cNvSpPr>
          <p:nvPr/>
        </p:nvSpPr>
        <p:spPr>
          <a:xfrm>
            <a:off x="1076745" y="33832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 - Reformulation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E617C08D-CF2C-9A42-9120-8764CB292075}"/>
              </a:ext>
            </a:extLst>
          </p:cNvPr>
          <p:cNvSpPr txBox="1">
            <a:spLocks/>
          </p:cNvSpPr>
          <p:nvPr/>
        </p:nvSpPr>
        <p:spPr>
          <a:xfrm>
            <a:off x="1076745" y="42976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Numerical results</a:t>
            </a:r>
          </a:p>
        </p:txBody>
      </p:sp>
    </p:spTree>
    <p:extLst>
      <p:ext uri="{BB962C8B-B14F-4D97-AF65-F5344CB8AC3E}">
        <p14:creationId xmlns:p14="http://schemas.microsoft.com/office/powerpoint/2010/main" val="2682740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9A9D5A0-9F21-B340-BFB7-532F5B872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110"/>
            <a:ext cx="10515600" cy="722702"/>
          </a:xfrm>
        </p:spPr>
        <p:txBody>
          <a:bodyPr>
            <a:normAutofit/>
          </a:bodyPr>
          <a:lstStyle/>
          <a:p>
            <a:r>
              <a:rPr lang="en-US" sz="3600" b="1" dirty="0"/>
              <a:t>Introduction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9A9D5A0-9F21-B340-BFB7-532F5B87298E}"/>
              </a:ext>
            </a:extLst>
          </p:cNvPr>
          <p:cNvSpPr txBox="1">
            <a:spLocks/>
          </p:cNvSpPr>
          <p:nvPr/>
        </p:nvSpPr>
        <p:spPr>
          <a:xfrm>
            <a:off x="1142900" y="1472416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Engineering Stochastic Dynamics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67958D7-BE9A-9740-9E1A-45F3070510FA}"/>
              </a:ext>
            </a:extLst>
          </p:cNvPr>
          <p:cNvSpPr txBox="1">
            <a:spLocks/>
          </p:cNvSpPr>
          <p:nvPr/>
        </p:nvSpPr>
        <p:spPr>
          <a:xfrm>
            <a:off x="1142900" y="2133648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Wiener Path Integral (WPI) techniques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3461D7-A45D-864F-B1ED-BA7172CEF197}"/>
              </a:ext>
            </a:extLst>
          </p:cNvPr>
          <p:cNvSpPr txBox="1"/>
          <p:nvPr/>
        </p:nvSpPr>
        <p:spPr>
          <a:xfrm>
            <a:off x="3947604" y="4053499"/>
            <a:ext cx="3923075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Kougioumtzoglou</a:t>
            </a:r>
            <a:r>
              <a:rPr lang="en-US" sz="1600" dirty="0"/>
              <a:t> et. al., J Appl. Mech. (2015)</a:t>
            </a:r>
            <a:endParaRPr lang="en-US" sz="1600" i="1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1A19576-1F87-8040-A6DF-DB0182B49718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C90C335-B42D-6747-AD5E-EA49B619887B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074" y="307281"/>
            <a:ext cx="2966033" cy="1925451"/>
          </a:xfrm>
          <a:prstGeom prst="rect">
            <a:avLst/>
          </a:prstGeom>
        </p:spPr>
      </p:pic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E3B543E0-F202-3F49-9E79-5B9440A8B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4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1E5ED2-B095-D540-B1D1-093D26476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9881" y="312127"/>
            <a:ext cx="2336554" cy="350834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346A33A0-EFE0-094C-B385-1AB9A6173FDF}"/>
              </a:ext>
            </a:extLst>
          </p:cNvPr>
          <p:cNvSpPr txBox="1">
            <a:spLocks/>
          </p:cNvSpPr>
          <p:nvPr/>
        </p:nvSpPr>
        <p:spPr>
          <a:xfrm>
            <a:off x="1142900" y="2792194"/>
            <a:ext cx="7533849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Variational formulation                    </a:t>
            </a:r>
            <a:r>
              <a:rPr lang="en-US" sz="2400" b="1" dirty="0"/>
              <a:t>Joint response PDF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664CF7E-FEF0-E440-AA75-E22C9F6D7E9F}"/>
              </a:ext>
            </a:extLst>
          </p:cNvPr>
          <p:cNvCxnSpPr>
            <a:cxnSpLocks/>
          </p:cNvCxnSpPr>
          <p:nvPr/>
        </p:nvCxnSpPr>
        <p:spPr>
          <a:xfrm>
            <a:off x="4611643" y="3083330"/>
            <a:ext cx="901148" cy="499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6C0F2171-70AE-0649-8473-193E3096FF71}"/>
              </a:ext>
            </a:extLst>
          </p:cNvPr>
          <p:cNvSpPr txBox="1">
            <a:spLocks/>
          </p:cNvSpPr>
          <p:nvPr/>
        </p:nvSpPr>
        <p:spPr>
          <a:xfrm>
            <a:off x="1142900" y="3471052"/>
            <a:ext cx="3829574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Recent work: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8F8B2715-E31A-3949-B731-35DCB79CE166}"/>
              </a:ext>
            </a:extLst>
          </p:cNvPr>
          <p:cNvSpPr txBox="1">
            <a:spLocks/>
          </p:cNvSpPr>
          <p:nvPr/>
        </p:nvSpPr>
        <p:spPr>
          <a:xfrm>
            <a:off x="1510887" y="3731658"/>
            <a:ext cx="2854758" cy="8324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400" dirty="0"/>
              <a:t>MDOF systems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290E3D7-DB52-3546-9AD5-C14CC8738DA8}"/>
              </a:ext>
            </a:extLst>
          </p:cNvPr>
          <p:cNvSpPr txBox="1"/>
          <p:nvPr/>
        </p:nvSpPr>
        <p:spPr>
          <a:xfrm>
            <a:off x="8056090" y="4049827"/>
            <a:ext cx="2402388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Psaros et. al., MSSP (2018)</a:t>
            </a:r>
            <a:endParaRPr lang="en-US" sz="1600" i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5537B6-E4E4-2347-A4C1-12524BC7B17A}"/>
              </a:ext>
            </a:extLst>
          </p:cNvPr>
          <p:cNvSpPr txBox="1"/>
          <p:nvPr/>
        </p:nvSpPr>
        <p:spPr>
          <a:xfrm>
            <a:off x="7755905" y="4754473"/>
            <a:ext cx="4163485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Petromichelakis</a:t>
            </a:r>
            <a:r>
              <a:rPr lang="en-US" sz="1600" dirty="0"/>
              <a:t> et. al., Prob. Eng. Mech. (2018)</a:t>
            </a:r>
            <a:endParaRPr lang="en-US" sz="1600" i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42AFF99-32AE-1E45-A79F-1EAC4A7125FA}"/>
              </a:ext>
            </a:extLst>
          </p:cNvPr>
          <p:cNvSpPr txBox="1"/>
          <p:nvPr/>
        </p:nvSpPr>
        <p:spPr>
          <a:xfrm>
            <a:off x="7755905" y="4424304"/>
            <a:ext cx="4320068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/>
              <a:t>Petromichelakis</a:t>
            </a:r>
            <a:r>
              <a:rPr lang="en-US" sz="1600" dirty="0"/>
              <a:t> et. al., Prob. Eng. Mech. (review)</a:t>
            </a:r>
            <a:endParaRPr lang="en-US" sz="1600" i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4843DEE-7A32-1A4F-87B0-CE558888B8AB}"/>
              </a:ext>
            </a:extLst>
          </p:cNvPr>
          <p:cNvSpPr txBox="1"/>
          <p:nvPr/>
        </p:nvSpPr>
        <p:spPr>
          <a:xfrm>
            <a:off x="8549599" y="5180587"/>
            <a:ext cx="2999853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Psaros et. al., J Sound </a:t>
            </a:r>
            <a:r>
              <a:rPr lang="en-US" sz="1600" dirty="0" err="1"/>
              <a:t>Vibr</a:t>
            </a:r>
            <a:r>
              <a:rPr lang="en-US" sz="1600" dirty="0"/>
              <a:t>. (2018)</a:t>
            </a:r>
            <a:endParaRPr lang="en-US" sz="1600" i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45659BB-ACF1-AD4E-9F61-ABADB6487D4F}"/>
              </a:ext>
            </a:extLst>
          </p:cNvPr>
          <p:cNvSpPr txBox="1"/>
          <p:nvPr/>
        </p:nvSpPr>
        <p:spPr>
          <a:xfrm>
            <a:off x="5492078" y="5771885"/>
            <a:ext cx="3651922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Di Matteo et. al., Prob. Eng. Mech. (2014)</a:t>
            </a:r>
            <a:endParaRPr lang="en-US" sz="1600" i="1" dirty="0"/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844C6894-2364-B64F-B3CC-3CAB783FA31E}"/>
              </a:ext>
            </a:extLst>
          </p:cNvPr>
          <p:cNvSpPr txBox="1">
            <a:spLocks/>
          </p:cNvSpPr>
          <p:nvPr/>
        </p:nvSpPr>
        <p:spPr>
          <a:xfrm>
            <a:off x="1510887" y="4868377"/>
            <a:ext cx="6923175" cy="82029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400" dirty="0"/>
              <a:t>Realistic (non-white, non-Gaussian, etc.) excitations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BA0D8C97-2117-194E-ADA1-BBD7A43B1845}"/>
              </a:ext>
            </a:extLst>
          </p:cNvPr>
          <p:cNvSpPr txBox="1">
            <a:spLocks/>
          </p:cNvSpPr>
          <p:nvPr/>
        </p:nvSpPr>
        <p:spPr>
          <a:xfrm>
            <a:off x="1510887" y="4299410"/>
            <a:ext cx="6507695" cy="82020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400" dirty="0"/>
              <a:t>Singular Diffusion Matrices (energy harvesting)</a:t>
            </a:r>
          </a:p>
          <a:p>
            <a:pPr>
              <a:lnSpc>
                <a:spcPct val="200000"/>
              </a:lnSpc>
            </a:pPr>
            <a:endParaRPr lang="en-US" sz="2400" dirty="0"/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DA6E6B9F-E6A5-3F43-866B-DF620A4710ED}"/>
              </a:ext>
            </a:extLst>
          </p:cNvPr>
          <p:cNvSpPr txBox="1">
            <a:spLocks/>
          </p:cNvSpPr>
          <p:nvPr/>
        </p:nvSpPr>
        <p:spPr>
          <a:xfrm>
            <a:off x="1510887" y="5417313"/>
            <a:ext cx="3981191" cy="9081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400" dirty="0"/>
              <a:t>Fractional derivative terms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317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3" grpId="0" animBg="1"/>
      <p:bldP spid="21" grpId="0"/>
      <p:bldP spid="27" grpId="0"/>
      <p:bldP spid="28" grpId="0"/>
      <p:bldP spid="36" grpId="0" animBg="1"/>
      <p:bldP spid="37" grpId="0" animBg="1"/>
      <p:bldP spid="38" grpId="0" animBg="1"/>
      <p:bldP spid="39" grpId="0" animBg="1"/>
      <p:bldP spid="40" grpId="0" animBg="1"/>
      <p:bldP spid="41" grpId="0"/>
      <p:bldP spid="42" grpId="0"/>
      <p:bldP spid="4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BD5BB7F6-053B-994E-BFE9-ED841A3250DB}"/>
              </a:ext>
            </a:extLst>
          </p:cNvPr>
          <p:cNvSpPr txBox="1">
            <a:spLocks/>
          </p:cNvSpPr>
          <p:nvPr/>
        </p:nvSpPr>
        <p:spPr>
          <a:xfrm>
            <a:off x="1060445" y="1351777"/>
            <a:ext cx="9860835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High-dimensional MDOF systems</a:t>
            </a: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30E822B4-7844-F34F-AC9B-2780DC4FBBF0}"/>
              </a:ext>
            </a:extLst>
          </p:cNvPr>
          <p:cNvSpPr txBox="1">
            <a:spLocks/>
          </p:cNvSpPr>
          <p:nvPr/>
        </p:nvSpPr>
        <p:spPr>
          <a:xfrm>
            <a:off x="1048465" y="2006709"/>
            <a:ext cx="10906269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Joint response PDF             </a:t>
            </a:r>
            <a:r>
              <a:rPr lang="en-US" sz="2400" b="1" dirty="0"/>
              <a:t>intractable      </a:t>
            </a:r>
            <a:r>
              <a:rPr lang="en-US" sz="2400" dirty="0"/>
              <a:t>(   -DOF system                -dimensional PDF)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37353BA-1A7E-1D4E-B23D-F4547EF26D6F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A254F5B-FA16-5345-8E2F-47BEFC79C332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90FE30-AEFF-C246-A648-159883CD0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AEA065-D2D5-914E-987C-262466513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577" y="1424924"/>
            <a:ext cx="2882900" cy="3175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A3B75D5-7F60-BC41-8650-81F18795CBCC}"/>
              </a:ext>
            </a:extLst>
          </p:cNvPr>
          <p:cNvCxnSpPr>
            <a:cxnSpLocks/>
          </p:cNvCxnSpPr>
          <p:nvPr/>
        </p:nvCxnSpPr>
        <p:spPr>
          <a:xfrm>
            <a:off x="3962287" y="2247856"/>
            <a:ext cx="583209" cy="499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FD44FFB-4ED2-D04A-A59E-A1E1F659D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444" y="2175822"/>
            <a:ext cx="177800" cy="13970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AF43814-F584-B74F-B009-A088E32DD498}"/>
              </a:ext>
            </a:extLst>
          </p:cNvPr>
          <p:cNvCxnSpPr>
            <a:cxnSpLocks/>
          </p:cNvCxnSpPr>
          <p:nvPr/>
        </p:nvCxnSpPr>
        <p:spPr>
          <a:xfrm>
            <a:off x="8327884" y="2245931"/>
            <a:ext cx="583209" cy="499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57B7EF33-F305-924E-A839-9BF7B191C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1658" y="2123813"/>
            <a:ext cx="317500" cy="2159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0CBBAC8C-4D0E-D242-B51B-F9D5A4A7E451}"/>
              </a:ext>
            </a:extLst>
          </p:cNvPr>
          <p:cNvSpPr txBox="1">
            <a:spLocks/>
          </p:cNvSpPr>
          <p:nvPr/>
        </p:nvSpPr>
        <p:spPr>
          <a:xfrm>
            <a:off x="1048465" y="2621716"/>
            <a:ext cx="9860835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Usually </a:t>
            </a:r>
            <a:r>
              <a:rPr lang="en-US" sz="2400" u="sng" dirty="0">
                <a:solidFill>
                  <a:srgbClr val="0032FF"/>
                </a:solidFill>
              </a:rPr>
              <a:t>marginal</a:t>
            </a:r>
            <a:r>
              <a:rPr lang="en-US" sz="2400" dirty="0"/>
              <a:t> or </a:t>
            </a:r>
            <a:r>
              <a:rPr lang="en-US" sz="2400" u="sng" dirty="0">
                <a:solidFill>
                  <a:srgbClr val="0032FF"/>
                </a:solidFill>
              </a:rPr>
              <a:t>marginalized joint PDFs</a:t>
            </a:r>
            <a:r>
              <a:rPr lang="en-US" sz="2400" dirty="0"/>
              <a:t> are sufficient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30F075-96EC-6048-844D-FC17B422F492}"/>
              </a:ext>
            </a:extLst>
          </p:cNvPr>
          <p:cNvCxnSpPr>
            <a:cxnSpLocks/>
          </p:cNvCxnSpPr>
          <p:nvPr/>
        </p:nvCxnSpPr>
        <p:spPr>
          <a:xfrm>
            <a:off x="10480040" y="3224990"/>
            <a:ext cx="0" cy="64008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1EF6F3-D0B8-C446-A55C-BE6F7F0AD904}"/>
              </a:ext>
            </a:extLst>
          </p:cNvPr>
          <p:cNvCxnSpPr/>
          <p:nvPr/>
        </p:nvCxnSpPr>
        <p:spPr>
          <a:xfrm>
            <a:off x="10023560" y="5751602"/>
            <a:ext cx="93317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EB0A837-250C-E347-918E-672FDFF62FAE}"/>
              </a:ext>
            </a:extLst>
          </p:cNvPr>
          <p:cNvCxnSpPr>
            <a:cxnSpLocks/>
          </p:cNvCxnSpPr>
          <p:nvPr/>
        </p:nvCxnSpPr>
        <p:spPr>
          <a:xfrm flipH="1">
            <a:off x="9879166" y="5751602"/>
            <a:ext cx="225287" cy="251694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4555817-C760-514B-BC0F-3E93ADA9D5BB}"/>
              </a:ext>
            </a:extLst>
          </p:cNvPr>
          <p:cNvCxnSpPr>
            <a:cxnSpLocks/>
          </p:cNvCxnSpPr>
          <p:nvPr/>
        </p:nvCxnSpPr>
        <p:spPr>
          <a:xfrm flipH="1">
            <a:off x="10012431" y="5751602"/>
            <a:ext cx="225287" cy="251694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A2DD052-9457-1C49-93F9-975C2683531C}"/>
              </a:ext>
            </a:extLst>
          </p:cNvPr>
          <p:cNvCxnSpPr>
            <a:cxnSpLocks/>
          </p:cNvCxnSpPr>
          <p:nvPr/>
        </p:nvCxnSpPr>
        <p:spPr>
          <a:xfrm flipH="1">
            <a:off x="10156164" y="5751603"/>
            <a:ext cx="225287" cy="251694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ACE722E-3303-B748-84DF-E4EE9508B575}"/>
              </a:ext>
            </a:extLst>
          </p:cNvPr>
          <p:cNvCxnSpPr>
            <a:cxnSpLocks/>
          </p:cNvCxnSpPr>
          <p:nvPr/>
        </p:nvCxnSpPr>
        <p:spPr>
          <a:xfrm flipH="1">
            <a:off x="10289429" y="5751603"/>
            <a:ext cx="225287" cy="251694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9E838B-B563-B747-B3F0-5F8D36E163A1}"/>
              </a:ext>
            </a:extLst>
          </p:cNvPr>
          <p:cNvCxnSpPr>
            <a:cxnSpLocks/>
          </p:cNvCxnSpPr>
          <p:nvPr/>
        </p:nvCxnSpPr>
        <p:spPr>
          <a:xfrm flipH="1">
            <a:off x="10431114" y="5751601"/>
            <a:ext cx="225287" cy="251694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3DCA6C1-37A0-B148-9591-AD01611101D3}"/>
              </a:ext>
            </a:extLst>
          </p:cNvPr>
          <p:cNvCxnSpPr>
            <a:cxnSpLocks/>
          </p:cNvCxnSpPr>
          <p:nvPr/>
        </p:nvCxnSpPr>
        <p:spPr>
          <a:xfrm flipH="1">
            <a:off x="10564379" y="5751601"/>
            <a:ext cx="225287" cy="251694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F3A0F56-4402-F843-9017-5DD5701CD170}"/>
              </a:ext>
            </a:extLst>
          </p:cNvPr>
          <p:cNvCxnSpPr>
            <a:cxnSpLocks/>
          </p:cNvCxnSpPr>
          <p:nvPr/>
        </p:nvCxnSpPr>
        <p:spPr>
          <a:xfrm flipH="1">
            <a:off x="10708112" y="5751602"/>
            <a:ext cx="225287" cy="251694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B263CC2D-0CD9-E344-B47C-F7515D3E9902}"/>
              </a:ext>
            </a:extLst>
          </p:cNvPr>
          <p:cNvSpPr/>
          <p:nvPr/>
        </p:nvSpPr>
        <p:spPr>
          <a:xfrm>
            <a:off x="10388600" y="3131010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9B66092-D599-4D4F-BB0E-6D5A5A5DF675}"/>
              </a:ext>
            </a:extLst>
          </p:cNvPr>
          <p:cNvSpPr/>
          <p:nvPr/>
        </p:nvSpPr>
        <p:spPr>
          <a:xfrm>
            <a:off x="10388600" y="3771090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9C999A-299B-6E4A-B9CD-42D5CF8E0FEF}"/>
              </a:ext>
            </a:extLst>
          </p:cNvPr>
          <p:cNvSpPr/>
          <p:nvPr/>
        </p:nvSpPr>
        <p:spPr>
          <a:xfrm>
            <a:off x="10388600" y="5051250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D40EB32-3315-A841-B71F-90D51ABEC3A2}"/>
              </a:ext>
            </a:extLst>
          </p:cNvPr>
          <p:cNvCxnSpPr>
            <a:cxnSpLocks/>
            <a:endCxn id="44" idx="4"/>
          </p:cNvCxnSpPr>
          <p:nvPr/>
        </p:nvCxnSpPr>
        <p:spPr>
          <a:xfrm>
            <a:off x="10480040" y="3862530"/>
            <a:ext cx="0" cy="731520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DCCE6A5F-DD16-8744-A7C6-AC4E6EFC9E4C}"/>
              </a:ext>
            </a:extLst>
          </p:cNvPr>
          <p:cNvSpPr/>
          <p:nvPr/>
        </p:nvSpPr>
        <p:spPr>
          <a:xfrm>
            <a:off x="10388600" y="4411170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2BC0CC9-E73D-3D4B-A0A1-8EAABD9A3916}"/>
              </a:ext>
            </a:extLst>
          </p:cNvPr>
          <p:cNvCxnSpPr>
            <a:cxnSpLocks/>
          </p:cNvCxnSpPr>
          <p:nvPr/>
        </p:nvCxnSpPr>
        <p:spPr>
          <a:xfrm>
            <a:off x="10480040" y="4502610"/>
            <a:ext cx="0" cy="64008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D5B15778-308C-BF4F-B316-0C5E9D4F4D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3250" y="5012642"/>
            <a:ext cx="114300" cy="2159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360E19F8-B9C7-8F42-9BE8-8D8E846651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69600" y="4400486"/>
            <a:ext cx="139700" cy="2159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9CE687B0-3A19-ED49-8D37-07DC953591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44200" y="3766599"/>
            <a:ext cx="685800" cy="2159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2967E77-7586-8A40-AA49-3F0C64C698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44200" y="3154599"/>
            <a:ext cx="177800" cy="1397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1A20BC2-FA20-AD45-8FAD-C1A6CBD7320A}"/>
              </a:ext>
            </a:extLst>
          </p:cNvPr>
          <p:cNvCxnSpPr>
            <a:cxnSpLocks/>
          </p:cNvCxnSpPr>
          <p:nvPr/>
        </p:nvCxnSpPr>
        <p:spPr>
          <a:xfrm>
            <a:off x="10480040" y="5145992"/>
            <a:ext cx="0" cy="64008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6B00C2E5-794E-EE4F-B9FA-6C4BCAD8978C}"/>
              </a:ext>
            </a:extLst>
          </p:cNvPr>
          <p:cNvSpPr/>
          <p:nvPr/>
        </p:nvSpPr>
        <p:spPr>
          <a:xfrm>
            <a:off x="9879166" y="2876706"/>
            <a:ext cx="1308100" cy="644571"/>
          </a:xfrm>
          <a:prstGeom prst="ellipse">
            <a:avLst/>
          </a:prstGeom>
          <a:noFill/>
          <a:ln w="25400">
            <a:solidFill>
              <a:srgbClr val="00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F04AA690-7E59-FF41-9298-8A354D4E82D6}"/>
              </a:ext>
            </a:extLst>
          </p:cNvPr>
          <p:cNvSpPr txBox="1">
            <a:spLocks/>
          </p:cNvSpPr>
          <p:nvPr/>
        </p:nvSpPr>
        <p:spPr>
          <a:xfrm>
            <a:off x="1072564" y="3231772"/>
            <a:ext cx="9860835" cy="473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Reformulation of the WPI with </a:t>
            </a:r>
            <a:r>
              <a:rPr lang="en-US" sz="2400" dirty="0">
                <a:solidFill>
                  <a:srgbClr val="0032FF"/>
                </a:solidFill>
              </a:rPr>
              <a:t>free boundaries</a:t>
            </a:r>
            <a:r>
              <a:rPr lang="en-US" sz="2400" dirty="0"/>
              <a:t> </a:t>
            </a: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1432D93A-8DA5-EB44-989E-BFA3DD9A3D97}"/>
              </a:ext>
            </a:extLst>
          </p:cNvPr>
          <p:cNvSpPr txBox="1">
            <a:spLocks/>
          </p:cNvSpPr>
          <p:nvPr/>
        </p:nvSpPr>
        <p:spPr>
          <a:xfrm>
            <a:off x="1424550" y="3393531"/>
            <a:ext cx="8813168" cy="897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400" dirty="0"/>
              <a:t>Modification of the variational problem to include </a:t>
            </a:r>
            <a:r>
              <a:rPr lang="en-US" sz="2400" dirty="0">
                <a:solidFill>
                  <a:srgbClr val="0032FF"/>
                </a:solidFill>
              </a:rPr>
              <a:t>free boundaries</a:t>
            </a:r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F411EDA0-A254-A245-8155-D4C11C097371}"/>
              </a:ext>
            </a:extLst>
          </p:cNvPr>
          <p:cNvSpPr txBox="1">
            <a:spLocks/>
          </p:cNvSpPr>
          <p:nvPr/>
        </p:nvSpPr>
        <p:spPr>
          <a:xfrm>
            <a:off x="1424550" y="3876478"/>
            <a:ext cx="8281896" cy="897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400" dirty="0"/>
              <a:t>Determination of any     -dimensional joint PDF </a:t>
            </a:r>
            <a:r>
              <a:rPr lang="en-US" sz="2400" dirty="0">
                <a:solidFill>
                  <a:srgbClr val="0032FF"/>
                </a:solidFill>
              </a:rPr>
              <a:t>directly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FD915332-A840-464A-8F88-2B7D2A993F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32796" y="4413186"/>
            <a:ext cx="254000" cy="1397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3B31310-A00D-B643-9E9A-8DB5A5B1D9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91446" y="4828436"/>
            <a:ext cx="1536700" cy="254000"/>
          </a:xfrm>
          <a:prstGeom prst="rect">
            <a:avLst/>
          </a:prstGeom>
        </p:spPr>
      </p:pic>
      <p:sp>
        <p:nvSpPr>
          <p:cNvPr id="58" name="Title 1">
            <a:extLst>
              <a:ext uri="{FF2B5EF4-FFF2-40B4-BE49-F238E27FC236}">
                <a16:creationId xmlns:a16="http://schemas.microsoft.com/office/drawing/2014/main" id="{2DCAE544-CD6C-9941-8215-4E3232A2DA65}"/>
              </a:ext>
            </a:extLst>
          </p:cNvPr>
          <p:cNvSpPr txBox="1">
            <a:spLocks/>
          </p:cNvSpPr>
          <p:nvPr/>
        </p:nvSpPr>
        <p:spPr>
          <a:xfrm>
            <a:off x="1424550" y="4962764"/>
            <a:ext cx="8281896" cy="897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400" dirty="0"/>
              <a:t>Can be orders of magnitude faster than Monte Carlo simulation</a:t>
            </a:r>
            <a:endParaRPr lang="en-US" sz="2400" dirty="0">
              <a:solidFill>
                <a:srgbClr val="0032FF"/>
              </a:solidFill>
            </a:endParaRPr>
          </a:p>
        </p:txBody>
      </p:sp>
      <p:sp>
        <p:nvSpPr>
          <p:cNvPr id="48" name="Title 1">
            <a:extLst>
              <a:ext uri="{FF2B5EF4-FFF2-40B4-BE49-F238E27FC236}">
                <a16:creationId xmlns:a16="http://schemas.microsoft.com/office/drawing/2014/main" id="{1E1273B9-65D4-B34E-90C4-E220F0ED7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110"/>
            <a:ext cx="10515600" cy="722702"/>
          </a:xfrm>
        </p:spPr>
        <p:txBody>
          <a:bodyPr>
            <a:normAutofit/>
          </a:bodyPr>
          <a:lstStyle/>
          <a:p>
            <a:r>
              <a:rPr lang="en-US" sz="3600" b="1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08182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18" grpId="0"/>
      <p:bldP spid="52" grpId="0" animBg="1"/>
      <p:bldP spid="53" grpId="0"/>
      <p:bldP spid="54" grpId="0"/>
      <p:bldP spid="55" grpId="0"/>
      <p:bldP spid="5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F9206-3DA2-7043-A7F8-2E575074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6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EC105F-748B-6844-95B4-D3038A7E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C7EE-08A8-3B44-B2F9-FA95B44B0B36}"/>
              </a:ext>
            </a:extLst>
          </p:cNvPr>
          <p:cNvSpPr txBox="1">
            <a:spLocks/>
          </p:cNvSpPr>
          <p:nvPr/>
        </p:nvSpPr>
        <p:spPr>
          <a:xfrm>
            <a:off x="1076750" y="1555797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19D496-4D0A-E740-BF69-6EB5059FDE4B}"/>
              </a:ext>
            </a:extLst>
          </p:cNvPr>
          <p:cNvSpPr txBox="1">
            <a:spLocks/>
          </p:cNvSpPr>
          <p:nvPr/>
        </p:nvSpPr>
        <p:spPr>
          <a:xfrm>
            <a:off x="1076745" y="24688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Wiener path integral (WPI) technique - Standard formulation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C8DD9A-D607-1648-9D4A-C99D66D47F0C}"/>
              </a:ext>
            </a:extLst>
          </p:cNvPr>
          <p:cNvSpPr txBox="1">
            <a:spLocks/>
          </p:cNvSpPr>
          <p:nvPr/>
        </p:nvSpPr>
        <p:spPr>
          <a:xfrm>
            <a:off x="1076751" y="3323278"/>
            <a:ext cx="8934148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DB8BA7-4FCF-AE4A-B147-730998D4A071}"/>
              </a:ext>
            </a:extLst>
          </p:cNvPr>
          <p:cNvSpPr txBox="1">
            <a:spLocks/>
          </p:cNvSpPr>
          <p:nvPr/>
        </p:nvSpPr>
        <p:spPr>
          <a:xfrm>
            <a:off x="1076750" y="5212080"/>
            <a:ext cx="5741707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DF506-9E6D-6242-9B86-7DCAC405E749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57ED24-F292-544E-9F56-221B385B67BD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5C8904FF-E85C-A940-89D6-91B1ACAFB350}"/>
              </a:ext>
            </a:extLst>
          </p:cNvPr>
          <p:cNvSpPr txBox="1">
            <a:spLocks/>
          </p:cNvSpPr>
          <p:nvPr/>
        </p:nvSpPr>
        <p:spPr>
          <a:xfrm>
            <a:off x="1076745" y="33832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Wiener path integral (WPI) technique - Reformulation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E617C08D-CF2C-9A42-9120-8764CB292075}"/>
              </a:ext>
            </a:extLst>
          </p:cNvPr>
          <p:cNvSpPr txBox="1">
            <a:spLocks/>
          </p:cNvSpPr>
          <p:nvPr/>
        </p:nvSpPr>
        <p:spPr>
          <a:xfrm>
            <a:off x="1076745" y="4297680"/>
            <a:ext cx="9604501" cy="59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Numerical results</a:t>
            </a:r>
          </a:p>
        </p:txBody>
      </p:sp>
    </p:spTree>
    <p:extLst>
      <p:ext uri="{BB962C8B-B14F-4D97-AF65-F5344CB8AC3E}">
        <p14:creationId xmlns:p14="http://schemas.microsoft.com/office/powerpoint/2010/main" val="39443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EEF43-D4D5-7C42-993D-483DB899B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</p:spPr>
        <p:txBody>
          <a:bodyPr>
            <a:normAutofit/>
          </a:bodyPr>
          <a:lstStyle/>
          <a:p>
            <a:r>
              <a:rPr lang="en-US" sz="3600" b="1" dirty="0"/>
              <a:t>WPI technique - Standard formulation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8720BF3-5007-D540-80FC-C2821BD2B88C}"/>
              </a:ext>
            </a:extLst>
          </p:cNvPr>
          <p:cNvCxnSpPr>
            <a:cxnSpLocks/>
          </p:cNvCxnSpPr>
          <p:nvPr/>
        </p:nvCxnSpPr>
        <p:spPr>
          <a:xfrm>
            <a:off x="7751394" y="4772295"/>
            <a:ext cx="39836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B5F78D0-DD30-BC45-9F5F-7BCDDECC8049}"/>
              </a:ext>
            </a:extLst>
          </p:cNvPr>
          <p:cNvCxnSpPr>
            <a:cxnSpLocks/>
          </p:cNvCxnSpPr>
          <p:nvPr/>
        </p:nvCxnSpPr>
        <p:spPr>
          <a:xfrm flipV="1">
            <a:off x="7751394" y="2390913"/>
            <a:ext cx="10176" cy="2380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1F352A9A-95B4-6A4B-AE73-8007B7B035C6}"/>
              </a:ext>
            </a:extLst>
          </p:cNvPr>
          <p:cNvSpPr/>
          <p:nvPr/>
        </p:nvSpPr>
        <p:spPr>
          <a:xfrm>
            <a:off x="11220661" y="2799063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4E8A15F-1B55-804D-8831-9BBE66014CB8}"/>
              </a:ext>
            </a:extLst>
          </p:cNvPr>
          <p:cNvSpPr/>
          <p:nvPr/>
        </p:nvSpPr>
        <p:spPr>
          <a:xfrm>
            <a:off x="7726069" y="4705191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427306F2-9E3F-D84F-A2F5-99AC19DD0439}"/>
              </a:ext>
            </a:extLst>
          </p:cNvPr>
          <p:cNvSpPr/>
          <p:nvPr/>
        </p:nvSpPr>
        <p:spPr>
          <a:xfrm>
            <a:off x="7777364" y="2871014"/>
            <a:ext cx="3443288" cy="1900237"/>
          </a:xfrm>
          <a:custGeom>
            <a:avLst/>
            <a:gdLst>
              <a:gd name="connsiteX0" fmla="*/ 0 w 3443288"/>
              <a:gd name="connsiteY0" fmla="*/ 1900237 h 1900237"/>
              <a:gd name="connsiteX1" fmla="*/ 14288 w 3443288"/>
              <a:gd name="connsiteY1" fmla="*/ 1257300 h 1900237"/>
              <a:gd name="connsiteX2" fmla="*/ 57150 w 3443288"/>
              <a:gd name="connsiteY2" fmla="*/ 1100137 h 1900237"/>
              <a:gd name="connsiteX3" fmla="*/ 85725 w 3443288"/>
              <a:gd name="connsiteY3" fmla="*/ 942975 h 1900237"/>
              <a:gd name="connsiteX4" fmla="*/ 100013 w 3443288"/>
              <a:gd name="connsiteY4" fmla="*/ 900112 h 1900237"/>
              <a:gd name="connsiteX5" fmla="*/ 114300 w 3443288"/>
              <a:gd name="connsiteY5" fmla="*/ 828675 h 1900237"/>
              <a:gd name="connsiteX6" fmla="*/ 142875 w 3443288"/>
              <a:gd name="connsiteY6" fmla="*/ 785812 h 1900237"/>
              <a:gd name="connsiteX7" fmla="*/ 185738 w 3443288"/>
              <a:gd name="connsiteY7" fmla="*/ 657225 h 1900237"/>
              <a:gd name="connsiteX8" fmla="*/ 228600 w 3443288"/>
              <a:gd name="connsiteY8" fmla="*/ 542925 h 1900237"/>
              <a:gd name="connsiteX9" fmla="*/ 257175 w 3443288"/>
              <a:gd name="connsiteY9" fmla="*/ 442912 h 1900237"/>
              <a:gd name="connsiteX10" fmla="*/ 285750 w 3443288"/>
              <a:gd name="connsiteY10" fmla="*/ 400050 h 1900237"/>
              <a:gd name="connsiteX11" fmla="*/ 314325 w 3443288"/>
              <a:gd name="connsiteY11" fmla="*/ 342900 h 1900237"/>
              <a:gd name="connsiteX12" fmla="*/ 371475 w 3443288"/>
              <a:gd name="connsiteY12" fmla="*/ 257175 h 1900237"/>
              <a:gd name="connsiteX13" fmla="*/ 385763 w 3443288"/>
              <a:gd name="connsiteY13" fmla="*/ 214312 h 1900237"/>
              <a:gd name="connsiteX14" fmla="*/ 471488 w 3443288"/>
              <a:gd name="connsiteY14" fmla="*/ 128587 h 1900237"/>
              <a:gd name="connsiteX15" fmla="*/ 514350 w 3443288"/>
              <a:gd name="connsiteY15" fmla="*/ 85725 h 1900237"/>
              <a:gd name="connsiteX16" fmla="*/ 542925 w 3443288"/>
              <a:gd name="connsiteY16" fmla="*/ 42862 h 1900237"/>
              <a:gd name="connsiteX17" fmla="*/ 671513 w 3443288"/>
              <a:gd name="connsiteY17" fmla="*/ 0 h 1900237"/>
              <a:gd name="connsiteX18" fmla="*/ 842963 w 3443288"/>
              <a:gd name="connsiteY18" fmla="*/ 14287 h 1900237"/>
              <a:gd name="connsiteX19" fmla="*/ 885825 w 3443288"/>
              <a:gd name="connsiteY19" fmla="*/ 28575 h 1900237"/>
              <a:gd name="connsiteX20" fmla="*/ 942975 w 3443288"/>
              <a:gd name="connsiteY20" fmla="*/ 42862 h 1900237"/>
              <a:gd name="connsiteX21" fmla="*/ 1057275 w 3443288"/>
              <a:gd name="connsiteY21" fmla="*/ 114300 h 1900237"/>
              <a:gd name="connsiteX22" fmla="*/ 1100138 w 3443288"/>
              <a:gd name="connsiteY22" fmla="*/ 142875 h 1900237"/>
              <a:gd name="connsiteX23" fmla="*/ 1185863 w 3443288"/>
              <a:gd name="connsiteY23" fmla="*/ 228600 h 1900237"/>
              <a:gd name="connsiteX24" fmla="*/ 1228725 w 3443288"/>
              <a:gd name="connsiteY24" fmla="*/ 271462 h 1900237"/>
              <a:gd name="connsiteX25" fmla="*/ 1257300 w 3443288"/>
              <a:gd name="connsiteY25" fmla="*/ 314325 h 1900237"/>
              <a:gd name="connsiteX26" fmla="*/ 1300163 w 3443288"/>
              <a:gd name="connsiteY26" fmla="*/ 385762 h 1900237"/>
              <a:gd name="connsiteX27" fmla="*/ 1357313 w 3443288"/>
              <a:gd name="connsiteY27" fmla="*/ 457200 h 1900237"/>
              <a:gd name="connsiteX28" fmla="*/ 1428750 w 3443288"/>
              <a:gd name="connsiteY28" fmla="*/ 571500 h 1900237"/>
              <a:gd name="connsiteX29" fmla="*/ 1471613 w 3443288"/>
              <a:gd name="connsiteY29" fmla="*/ 657225 h 1900237"/>
              <a:gd name="connsiteX30" fmla="*/ 1514475 w 3443288"/>
              <a:gd name="connsiteY30" fmla="*/ 700087 h 1900237"/>
              <a:gd name="connsiteX31" fmla="*/ 1543050 w 3443288"/>
              <a:gd name="connsiteY31" fmla="*/ 742950 h 1900237"/>
              <a:gd name="connsiteX32" fmla="*/ 1585913 w 3443288"/>
              <a:gd name="connsiteY32" fmla="*/ 771525 h 1900237"/>
              <a:gd name="connsiteX33" fmla="*/ 1671638 w 3443288"/>
              <a:gd name="connsiteY33" fmla="*/ 842962 h 1900237"/>
              <a:gd name="connsiteX34" fmla="*/ 1743075 w 3443288"/>
              <a:gd name="connsiteY34" fmla="*/ 957262 h 1900237"/>
              <a:gd name="connsiteX35" fmla="*/ 1814513 w 3443288"/>
              <a:gd name="connsiteY35" fmla="*/ 1057275 h 1900237"/>
              <a:gd name="connsiteX36" fmla="*/ 1843088 w 3443288"/>
              <a:gd name="connsiteY36" fmla="*/ 1114425 h 1900237"/>
              <a:gd name="connsiteX37" fmla="*/ 1900238 w 3443288"/>
              <a:gd name="connsiteY37" fmla="*/ 1171575 h 1900237"/>
              <a:gd name="connsiteX38" fmla="*/ 1957388 w 3443288"/>
              <a:gd name="connsiteY38" fmla="*/ 1243012 h 1900237"/>
              <a:gd name="connsiteX39" fmla="*/ 1971675 w 3443288"/>
              <a:gd name="connsiteY39" fmla="*/ 1285875 h 1900237"/>
              <a:gd name="connsiteX40" fmla="*/ 2028825 w 3443288"/>
              <a:gd name="connsiteY40" fmla="*/ 1343025 h 1900237"/>
              <a:gd name="connsiteX41" fmla="*/ 2100263 w 3443288"/>
              <a:gd name="connsiteY41" fmla="*/ 1428750 h 1900237"/>
              <a:gd name="connsiteX42" fmla="*/ 2128838 w 3443288"/>
              <a:gd name="connsiteY42" fmla="*/ 1471612 h 1900237"/>
              <a:gd name="connsiteX43" fmla="*/ 2171700 w 3443288"/>
              <a:gd name="connsiteY43" fmla="*/ 1500187 h 1900237"/>
              <a:gd name="connsiteX44" fmla="*/ 2243138 w 3443288"/>
              <a:gd name="connsiteY44" fmla="*/ 1571625 h 1900237"/>
              <a:gd name="connsiteX45" fmla="*/ 2271713 w 3443288"/>
              <a:gd name="connsiteY45" fmla="*/ 1614487 h 1900237"/>
              <a:gd name="connsiteX46" fmla="*/ 2314575 w 3443288"/>
              <a:gd name="connsiteY46" fmla="*/ 1628775 h 1900237"/>
              <a:gd name="connsiteX47" fmla="*/ 2371725 w 3443288"/>
              <a:gd name="connsiteY47" fmla="*/ 1700212 h 1900237"/>
              <a:gd name="connsiteX48" fmla="*/ 2514600 w 3443288"/>
              <a:gd name="connsiteY48" fmla="*/ 1800225 h 1900237"/>
              <a:gd name="connsiteX49" fmla="*/ 2557463 w 3443288"/>
              <a:gd name="connsiteY49" fmla="*/ 1828800 h 1900237"/>
              <a:gd name="connsiteX50" fmla="*/ 2643188 w 3443288"/>
              <a:gd name="connsiteY50" fmla="*/ 1857375 h 1900237"/>
              <a:gd name="connsiteX51" fmla="*/ 2800350 w 3443288"/>
              <a:gd name="connsiteY51" fmla="*/ 1843087 h 1900237"/>
              <a:gd name="connsiteX52" fmla="*/ 2857500 w 3443288"/>
              <a:gd name="connsiteY52" fmla="*/ 1771650 h 1900237"/>
              <a:gd name="connsiteX53" fmla="*/ 2900363 w 3443288"/>
              <a:gd name="connsiteY53" fmla="*/ 1743075 h 1900237"/>
              <a:gd name="connsiteX54" fmla="*/ 2986088 w 3443288"/>
              <a:gd name="connsiteY54" fmla="*/ 1643062 h 1900237"/>
              <a:gd name="connsiteX55" fmla="*/ 3028950 w 3443288"/>
              <a:gd name="connsiteY55" fmla="*/ 1600200 h 1900237"/>
              <a:gd name="connsiteX56" fmla="*/ 3057525 w 3443288"/>
              <a:gd name="connsiteY56" fmla="*/ 1557337 h 1900237"/>
              <a:gd name="connsiteX57" fmla="*/ 3100388 w 3443288"/>
              <a:gd name="connsiteY57" fmla="*/ 1500187 h 1900237"/>
              <a:gd name="connsiteX58" fmla="*/ 3157538 w 3443288"/>
              <a:gd name="connsiteY58" fmla="*/ 1385887 h 1900237"/>
              <a:gd name="connsiteX59" fmla="*/ 3214688 w 3443288"/>
              <a:gd name="connsiteY59" fmla="*/ 1214437 h 1900237"/>
              <a:gd name="connsiteX60" fmla="*/ 3257550 w 3443288"/>
              <a:gd name="connsiteY60" fmla="*/ 1057275 h 1900237"/>
              <a:gd name="connsiteX61" fmla="*/ 3271838 w 3443288"/>
              <a:gd name="connsiteY61" fmla="*/ 957262 h 1900237"/>
              <a:gd name="connsiteX62" fmla="*/ 3286125 w 3443288"/>
              <a:gd name="connsiteY62" fmla="*/ 814387 h 1900237"/>
              <a:gd name="connsiteX63" fmla="*/ 3300413 w 3443288"/>
              <a:gd name="connsiteY63" fmla="*/ 742950 h 1900237"/>
              <a:gd name="connsiteX64" fmla="*/ 3328988 w 3443288"/>
              <a:gd name="connsiteY64" fmla="*/ 528637 h 1900237"/>
              <a:gd name="connsiteX65" fmla="*/ 3357563 w 3443288"/>
              <a:gd name="connsiteY65" fmla="*/ 228600 h 1900237"/>
              <a:gd name="connsiteX66" fmla="*/ 3386138 w 3443288"/>
              <a:gd name="connsiteY66" fmla="*/ 142875 h 1900237"/>
              <a:gd name="connsiteX67" fmla="*/ 3400425 w 3443288"/>
              <a:gd name="connsiteY67" fmla="*/ 100012 h 1900237"/>
              <a:gd name="connsiteX68" fmla="*/ 3414713 w 3443288"/>
              <a:gd name="connsiteY68" fmla="*/ 57150 h 1900237"/>
              <a:gd name="connsiteX69" fmla="*/ 3429000 w 3443288"/>
              <a:gd name="connsiteY69" fmla="*/ 14287 h 1900237"/>
              <a:gd name="connsiteX70" fmla="*/ 3443288 w 3443288"/>
              <a:gd name="connsiteY70" fmla="*/ 0 h 190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3443288" h="1900237">
                <a:moveTo>
                  <a:pt x="0" y="1900237"/>
                </a:moveTo>
                <a:cubicBezTo>
                  <a:pt x="4763" y="1685925"/>
                  <a:pt x="2173" y="1471323"/>
                  <a:pt x="14288" y="1257300"/>
                </a:cubicBezTo>
                <a:cubicBezTo>
                  <a:pt x="19383" y="1167291"/>
                  <a:pt x="40849" y="1165339"/>
                  <a:pt x="57150" y="1100137"/>
                </a:cubicBezTo>
                <a:cubicBezTo>
                  <a:pt x="83163" y="996085"/>
                  <a:pt x="60236" y="1057674"/>
                  <a:pt x="85725" y="942975"/>
                </a:cubicBezTo>
                <a:cubicBezTo>
                  <a:pt x="88992" y="928273"/>
                  <a:pt x="96360" y="914723"/>
                  <a:pt x="100013" y="900112"/>
                </a:cubicBezTo>
                <a:cubicBezTo>
                  <a:pt x="105903" y="876553"/>
                  <a:pt x="105773" y="851413"/>
                  <a:pt x="114300" y="828675"/>
                </a:cubicBezTo>
                <a:cubicBezTo>
                  <a:pt x="120329" y="812597"/>
                  <a:pt x="135901" y="801504"/>
                  <a:pt x="142875" y="785812"/>
                </a:cubicBezTo>
                <a:cubicBezTo>
                  <a:pt x="171426" y="721573"/>
                  <a:pt x="164318" y="710775"/>
                  <a:pt x="185738" y="657225"/>
                </a:cubicBezTo>
                <a:cubicBezTo>
                  <a:pt x="200838" y="619475"/>
                  <a:pt x="217400" y="582125"/>
                  <a:pt x="228600" y="542925"/>
                </a:cubicBezTo>
                <a:cubicBezTo>
                  <a:pt x="234701" y="521570"/>
                  <a:pt x="245759" y="465744"/>
                  <a:pt x="257175" y="442912"/>
                </a:cubicBezTo>
                <a:cubicBezTo>
                  <a:pt x="264854" y="427553"/>
                  <a:pt x="277231" y="414959"/>
                  <a:pt x="285750" y="400050"/>
                </a:cubicBezTo>
                <a:cubicBezTo>
                  <a:pt x="296317" y="381558"/>
                  <a:pt x="303367" y="361163"/>
                  <a:pt x="314325" y="342900"/>
                </a:cubicBezTo>
                <a:cubicBezTo>
                  <a:pt x="331994" y="313451"/>
                  <a:pt x="360615" y="289755"/>
                  <a:pt x="371475" y="257175"/>
                </a:cubicBezTo>
                <a:cubicBezTo>
                  <a:pt x="376238" y="242887"/>
                  <a:pt x="376517" y="226200"/>
                  <a:pt x="385763" y="214312"/>
                </a:cubicBezTo>
                <a:cubicBezTo>
                  <a:pt x="410573" y="182413"/>
                  <a:pt x="442913" y="157162"/>
                  <a:pt x="471488" y="128587"/>
                </a:cubicBezTo>
                <a:cubicBezTo>
                  <a:pt x="485775" y="114300"/>
                  <a:pt x="503142" y="102537"/>
                  <a:pt x="514350" y="85725"/>
                </a:cubicBezTo>
                <a:cubicBezTo>
                  <a:pt x="523875" y="71437"/>
                  <a:pt x="527850" y="51085"/>
                  <a:pt x="542925" y="42862"/>
                </a:cubicBezTo>
                <a:cubicBezTo>
                  <a:pt x="582589" y="21227"/>
                  <a:pt x="671513" y="0"/>
                  <a:pt x="671513" y="0"/>
                </a:cubicBezTo>
                <a:cubicBezTo>
                  <a:pt x="728663" y="4762"/>
                  <a:pt x="786118" y="6708"/>
                  <a:pt x="842963" y="14287"/>
                </a:cubicBezTo>
                <a:cubicBezTo>
                  <a:pt x="857891" y="16277"/>
                  <a:pt x="871344" y="24438"/>
                  <a:pt x="885825" y="28575"/>
                </a:cubicBezTo>
                <a:cubicBezTo>
                  <a:pt x="904706" y="33970"/>
                  <a:pt x="923925" y="38100"/>
                  <a:pt x="942975" y="42862"/>
                </a:cubicBezTo>
                <a:cubicBezTo>
                  <a:pt x="1032485" y="87617"/>
                  <a:pt x="970719" y="52474"/>
                  <a:pt x="1057275" y="114300"/>
                </a:cubicBezTo>
                <a:cubicBezTo>
                  <a:pt x="1071248" y="124281"/>
                  <a:pt x="1087304" y="131467"/>
                  <a:pt x="1100138" y="142875"/>
                </a:cubicBezTo>
                <a:cubicBezTo>
                  <a:pt x="1130342" y="169723"/>
                  <a:pt x="1157288" y="200025"/>
                  <a:pt x="1185863" y="228600"/>
                </a:cubicBezTo>
                <a:cubicBezTo>
                  <a:pt x="1200150" y="242887"/>
                  <a:pt x="1217517" y="254650"/>
                  <a:pt x="1228725" y="271462"/>
                </a:cubicBezTo>
                <a:cubicBezTo>
                  <a:pt x="1238250" y="285750"/>
                  <a:pt x="1248199" y="299764"/>
                  <a:pt x="1257300" y="314325"/>
                </a:cubicBezTo>
                <a:cubicBezTo>
                  <a:pt x="1272018" y="337874"/>
                  <a:pt x="1284238" y="363012"/>
                  <a:pt x="1300163" y="385762"/>
                </a:cubicBezTo>
                <a:cubicBezTo>
                  <a:pt x="1317651" y="410744"/>
                  <a:pt x="1338263" y="433387"/>
                  <a:pt x="1357313" y="457200"/>
                </a:cubicBezTo>
                <a:cubicBezTo>
                  <a:pt x="1381179" y="552668"/>
                  <a:pt x="1353537" y="483752"/>
                  <a:pt x="1428750" y="571500"/>
                </a:cubicBezTo>
                <a:cubicBezTo>
                  <a:pt x="1529913" y="689523"/>
                  <a:pt x="1395557" y="543141"/>
                  <a:pt x="1471613" y="657225"/>
                </a:cubicBezTo>
                <a:cubicBezTo>
                  <a:pt x="1482821" y="674037"/>
                  <a:pt x="1501540" y="684565"/>
                  <a:pt x="1514475" y="700087"/>
                </a:cubicBezTo>
                <a:cubicBezTo>
                  <a:pt x="1525468" y="713279"/>
                  <a:pt x="1530908" y="730808"/>
                  <a:pt x="1543050" y="742950"/>
                </a:cubicBezTo>
                <a:cubicBezTo>
                  <a:pt x="1555192" y="755092"/>
                  <a:pt x="1572721" y="760532"/>
                  <a:pt x="1585913" y="771525"/>
                </a:cubicBezTo>
                <a:cubicBezTo>
                  <a:pt x="1695923" y="863199"/>
                  <a:pt x="1565217" y="772015"/>
                  <a:pt x="1671638" y="842962"/>
                </a:cubicBezTo>
                <a:cubicBezTo>
                  <a:pt x="1753591" y="952234"/>
                  <a:pt x="1680317" y="847434"/>
                  <a:pt x="1743075" y="957262"/>
                </a:cubicBezTo>
                <a:cubicBezTo>
                  <a:pt x="1783381" y="1027797"/>
                  <a:pt x="1763397" y="975490"/>
                  <a:pt x="1814513" y="1057275"/>
                </a:cubicBezTo>
                <a:cubicBezTo>
                  <a:pt x="1825801" y="1075336"/>
                  <a:pt x="1830309" y="1097386"/>
                  <a:pt x="1843088" y="1114425"/>
                </a:cubicBezTo>
                <a:cubicBezTo>
                  <a:pt x="1859252" y="1135978"/>
                  <a:pt x="1881188" y="1152525"/>
                  <a:pt x="1900238" y="1171575"/>
                </a:cubicBezTo>
                <a:cubicBezTo>
                  <a:pt x="1936149" y="1279311"/>
                  <a:pt x="1883530" y="1150688"/>
                  <a:pt x="1957388" y="1243012"/>
                </a:cubicBezTo>
                <a:cubicBezTo>
                  <a:pt x="1966796" y="1254772"/>
                  <a:pt x="1962921" y="1273620"/>
                  <a:pt x="1971675" y="1285875"/>
                </a:cubicBezTo>
                <a:cubicBezTo>
                  <a:pt x="1987334" y="1307798"/>
                  <a:pt x="2010803" y="1323000"/>
                  <a:pt x="2028825" y="1343025"/>
                </a:cubicBezTo>
                <a:cubicBezTo>
                  <a:pt x="2053708" y="1370673"/>
                  <a:pt x="2077426" y="1399389"/>
                  <a:pt x="2100263" y="1428750"/>
                </a:cubicBezTo>
                <a:cubicBezTo>
                  <a:pt x="2110805" y="1442304"/>
                  <a:pt x="2116696" y="1459470"/>
                  <a:pt x="2128838" y="1471612"/>
                </a:cubicBezTo>
                <a:cubicBezTo>
                  <a:pt x="2140980" y="1483754"/>
                  <a:pt x="2158777" y="1488880"/>
                  <a:pt x="2171700" y="1500187"/>
                </a:cubicBezTo>
                <a:cubicBezTo>
                  <a:pt x="2197044" y="1522363"/>
                  <a:pt x="2220962" y="1546281"/>
                  <a:pt x="2243138" y="1571625"/>
                </a:cubicBezTo>
                <a:cubicBezTo>
                  <a:pt x="2254445" y="1584548"/>
                  <a:pt x="2258305" y="1603760"/>
                  <a:pt x="2271713" y="1614487"/>
                </a:cubicBezTo>
                <a:cubicBezTo>
                  <a:pt x="2283473" y="1623895"/>
                  <a:pt x="2300288" y="1624012"/>
                  <a:pt x="2314575" y="1628775"/>
                </a:cubicBezTo>
                <a:cubicBezTo>
                  <a:pt x="2333625" y="1652587"/>
                  <a:pt x="2350162" y="1678649"/>
                  <a:pt x="2371725" y="1700212"/>
                </a:cubicBezTo>
                <a:cubicBezTo>
                  <a:pt x="2392883" y="1721370"/>
                  <a:pt x="2500593" y="1790887"/>
                  <a:pt x="2514600" y="1800225"/>
                </a:cubicBezTo>
                <a:cubicBezTo>
                  <a:pt x="2528888" y="1809750"/>
                  <a:pt x="2541173" y="1823370"/>
                  <a:pt x="2557463" y="1828800"/>
                </a:cubicBezTo>
                <a:lnTo>
                  <a:pt x="2643188" y="1857375"/>
                </a:lnTo>
                <a:cubicBezTo>
                  <a:pt x="2695575" y="1852612"/>
                  <a:pt x="2751509" y="1862623"/>
                  <a:pt x="2800350" y="1843087"/>
                </a:cubicBezTo>
                <a:cubicBezTo>
                  <a:pt x="2828664" y="1831762"/>
                  <a:pt x="2835937" y="1793213"/>
                  <a:pt x="2857500" y="1771650"/>
                </a:cubicBezTo>
                <a:cubicBezTo>
                  <a:pt x="2869642" y="1759508"/>
                  <a:pt x="2887171" y="1754068"/>
                  <a:pt x="2900363" y="1743075"/>
                </a:cubicBezTo>
                <a:cubicBezTo>
                  <a:pt x="2953537" y="1698763"/>
                  <a:pt x="2938793" y="1698240"/>
                  <a:pt x="2986088" y="1643062"/>
                </a:cubicBezTo>
                <a:cubicBezTo>
                  <a:pt x="2999237" y="1627721"/>
                  <a:pt x="3016015" y="1615722"/>
                  <a:pt x="3028950" y="1600200"/>
                </a:cubicBezTo>
                <a:cubicBezTo>
                  <a:pt x="3039943" y="1587008"/>
                  <a:pt x="3047544" y="1571310"/>
                  <a:pt x="3057525" y="1557337"/>
                </a:cubicBezTo>
                <a:cubicBezTo>
                  <a:pt x="3071366" y="1537960"/>
                  <a:pt x="3088823" y="1521003"/>
                  <a:pt x="3100388" y="1500187"/>
                </a:cubicBezTo>
                <a:cubicBezTo>
                  <a:pt x="3216906" y="1290456"/>
                  <a:pt x="3060125" y="1532008"/>
                  <a:pt x="3157538" y="1385887"/>
                </a:cubicBezTo>
                <a:lnTo>
                  <a:pt x="3214688" y="1214437"/>
                </a:lnTo>
                <a:cubicBezTo>
                  <a:pt x="3232125" y="1162127"/>
                  <a:pt x="3249494" y="1113666"/>
                  <a:pt x="3257550" y="1057275"/>
                </a:cubicBezTo>
                <a:cubicBezTo>
                  <a:pt x="3262313" y="1023937"/>
                  <a:pt x="3267903" y="990707"/>
                  <a:pt x="3271838" y="957262"/>
                </a:cubicBezTo>
                <a:cubicBezTo>
                  <a:pt x="3277430" y="909727"/>
                  <a:pt x="3279799" y="861830"/>
                  <a:pt x="3286125" y="814387"/>
                </a:cubicBezTo>
                <a:cubicBezTo>
                  <a:pt x="3289334" y="790316"/>
                  <a:pt x="3296421" y="766904"/>
                  <a:pt x="3300413" y="742950"/>
                </a:cubicBezTo>
                <a:cubicBezTo>
                  <a:pt x="3306237" y="708005"/>
                  <a:pt x="3326363" y="558826"/>
                  <a:pt x="3328988" y="528637"/>
                </a:cubicBezTo>
                <a:cubicBezTo>
                  <a:pt x="3335597" y="452635"/>
                  <a:pt x="3335391" y="317288"/>
                  <a:pt x="3357563" y="228600"/>
                </a:cubicBezTo>
                <a:cubicBezTo>
                  <a:pt x="3364868" y="199379"/>
                  <a:pt x="3376613" y="171450"/>
                  <a:pt x="3386138" y="142875"/>
                </a:cubicBezTo>
                <a:lnTo>
                  <a:pt x="3400425" y="100012"/>
                </a:lnTo>
                <a:lnTo>
                  <a:pt x="3414713" y="57150"/>
                </a:lnTo>
                <a:cubicBezTo>
                  <a:pt x="3419476" y="42862"/>
                  <a:pt x="3418350" y="24936"/>
                  <a:pt x="3429000" y="14287"/>
                </a:cubicBezTo>
                <a:lnTo>
                  <a:pt x="3443288" y="0"/>
                </a:ln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25547F94-FE85-F142-812D-73B01D00121A}"/>
              </a:ext>
            </a:extLst>
          </p:cNvPr>
          <p:cNvSpPr/>
          <p:nvPr/>
        </p:nvSpPr>
        <p:spPr>
          <a:xfrm>
            <a:off x="7777364" y="2399526"/>
            <a:ext cx="3443288" cy="2657475"/>
          </a:xfrm>
          <a:custGeom>
            <a:avLst/>
            <a:gdLst>
              <a:gd name="connsiteX0" fmla="*/ 0 w 3443288"/>
              <a:gd name="connsiteY0" fmla="*/ 2400300 h 2657475"/>
              <a:gd name="connsiteX1" fmla="*/ 357188 w 3443288"/>
              <a:gd name="connsiteY1" fmla="*/ 2586038 h 2657475"/>
              <a:gd name="connsiteX2" fmla="*/ 414338 w 3443288"/>
              <a:gd name="connsiteY2" fmla="*/ 2628900 h 2657475"/>
              <a:gd name="connsiteX3" fmla="*/ 500063 w 3443288"/>
              <a:gd name="connsiteY3" fmla="*/ 2657475 h 2657475"/>
              <a:gd name="connsiteX4" fmla="*/ 857250 w 3443288"/>
              <a:gd name="connsiteY4" fmla="*/ 2643188 h 2657475"/>
              <a:gd name="connsiteX5" fmla="*/ 900113 w 3443288"/>
              <a:gd name="connsiteY5" fmla="*/ 2614613 h 2657475"/>
              <a:gd name="connsiteX6" fmla="*/ 1014413 w 3443288"/>
              <a:gd name="connsiteY6" fmla="*/ 2557463 h 2657475"/>
              <a:gd name="connsiteX7" fmla="*/ 1100138 w 3443288"/>
              <a:gd name="connsiteY7" fmla="*/ 2443163 h 2657475"/>
              <a:gd name="connsiteX8" fmla="*/ 1128713 w 3443288"/>
              <a:gd name="connsiteY8" fmla="*/ 2400300 h 2657475"/>
              <a:gd name="connsiteX9" fmla="*/ 1157288 w 3443288"/>
              <a:gd name="connsiteY9" fmla="*/ 2343150 h 2657475"/>
              <a:gd name="connsiteX10" fmla="*/ 1200150 w 3443288"/>
              <a:gd name="connsiteY10" fmla="*/ 2300288 h 2657475"/>
              <a:gd name="connsiteX11" fmla="*/ 1214438 w 3443288"/>
              <a:gd name="connsiteY11" fmla="*/ 2257425 h 2657475"/>
              <a:gd name="connsiteX12" fmla="*/ 1271588 w 3443288"/>
              <a:gd name="connsiteY12" fmla="*/ 2171700 h 2657475"/>
              <a:gd name="connsiteX13" fmla="*/ 1314450 w 3443288"/>
              <a:gd name="connsiteY13" fmla="*/ 2043113 h 2657475"/>
              <a:gd name="connsiteX14" fmla="*/ 1328738 w 3443288"/>
              <a:gd name="connsiteY14" fmla="*/ 2000250 h 2657475"/>
              <a:gd name="connsiteX15" fmla="*/ 1343025 w 3443288"/>
              <a:gd name="connsiteY15" fmla="*/ 1914525 h 2657475"/>
              <a:gd name="connsiteX16" fmla="*/ 1357313 w 3443288"/>
              <a:gd name="connsiteY16" fmla="*/ 1814513 h 2657475"/>
              <a:gd name="connsiteX17" fmla="*/ 1371600 w 3443288"/>
              <a:gd name="connsiteY17" fmla="*/ 1771650 h 2657475"/>
              <a:gd name="connsiteX18" fmla="*/ 1385888 w 3443288"/>
              <a:gd name="connsiteY18" fmla="*/ 1700213 h 2657475"/>
              <a:gd name="connsiteX19" fmla="*/ 1400175 w 3443288"/>
              <a:gd name="connsiteY19" fmla="*/ 1643063 h 2657475"/>
              <a:gd name="connsiteX20" fmla="*/ 1428750 w 3443288"/>
              <a:gd name="connsiteY20" fmla="*/ 1443038 h 2657475"/>
              <a:gd name="connsiteX21" fmla="*/ 1443038 w 3443288"/>
              <a:gd name="connsiteY21" fmla="*/ 1300163 h 2657475"/>
              <a:gd name="connsiteX22" fmla="*/ 1457325 w 3443288"/>
              <a:gd name="connsiteY22" fmla="*/ 1057275 h 2657475"/>
              <a:gd name="connsiteX23" fmla="*/ 1471613 w 3443288"/>
              <a:gd name="connsiteY23" fmla="*/ 957263 h 2657475"/>
              <a:gd name="connsiteX24" fmla="*/ 1500188 w 3443288"/>
              <a:gd name="connsiteY24" fmla="*/ 728663 h 2657475"/>
              <a:gd name="connsiteX25" fmla="*/ 1514475 w 3443288"/>
              <a:gd name="connsiteY25" fmla="*/ 671513 h 2657475"/>
              <a:gd name="connsiteX26" fmla="*/ 1528763 w 3443288"/>
              <a:gd name="connsiteY26" fmla="*/ 571500 h 2657475"/>
              <a:gd name="connsiteX27" fmla="*/ 1571625 w 3443288"/>
              <a:gd name="connsiteY27" fmla="*/ 471488 h 2657475"/>
              <a:gd name="connsiteX28" fmla="*/ 1657350 w 3443288"/>
              <a:gd name="connsiteY28" fmla="*/ 285750 h 2657475"/>
              <a:gd name="connsiteX29" fmla="*/ 1714500 w 3443288"/>
              <a:gd name="connsiteY29" fmla="*/ 200025 h 2657475"/>
              <a:gd name="connsiteX30" fmla="*/ 1771650 w 3443288"/>
              <a:gd name="connsiteY30" fmla="*/ 114300 h 2657475"/>
              <a:gd name="connsiteX31" fmla="*/ 1800225 w 3443288"/>
              <a:gd name="connsiteY31" fmla="*/ 71438 h 2657475"/>
              <a:gd name="connsiteX32" fmla="*/ 1900238 w 3443288"/>
              <a:gd name="connsiteY32" fmla="*/ 0 h 2657475"/>
              <a:gd name="connsiteX33" fmla="*/ 2043113 w 3443288"/>
              <a:gd name="connsiteY33" fmla="*/ 14288 h 2657475"/>
              <a:gd name="connsiteX34" fmla="*/ 2085975 w 3443288"/>
              <a:gd name="connsiteY34" fmla="*/ 42863 h 2657475"/>
              <a:gd name="connsiteX35" fmla="*/ 2200275 w 3443288"/>
              <a:gd name="connsiteY35" fmla="*/ 100013 h 2657475"/>
              <a:gd name="connsiteX36" fmla="*/ 2300288 w 3443288"/>
              <a:gd name="connsiteY36" fmla="*/ 171450 h 2657475"/>
              <a:gd name="connsiteX37" fmla="*/ 2343150 w 3443288"/>
              <a:gd name="connsiteY37" fmla="*/ 200025 h 2657475"/>
              <a:gd name="connsiteX38" fmla="*/ 2386013 w 3443288"/>
              <a:gd name="connsiteY38" fmla="*/ 214313 h 2657475"/>
              <a:gd name="connsiteX39" fmla="*/ 2486025 w 3443288"/>
              <a:gd name="connsiteY39" fmla="*/ 271463 h 2657475"/>
              <a:gd name="connsiteX40" fmla="*/ 2643188 w 3443288"/>
              <a:gd name="connsiteY40" fmla="*/ 328613 h 2657475"/>
              <a:gd name="connsiteX41" fmla="*/ 2686050 w 3443288"/>
              <a:gd name="connsiteY41" fmla="*/ 342900 h 2657475"/>
              <a:gd name="connsiteX42" fmla="*/ 2786063 w 3443288"/>
              <a:gd name="connsiteY42" fmla="*/ 371475 h 2657475"/>
              <a:gd name="connsiteX43" fmla="*/ 3043238 w 3443288"/>
              <a:gd name="connsiteY43" fmla="*/ 400050 h 2657475"/>
              <a:gd name="connsiteX44" fmla="*/ 3200400 w 3443288"/>
              <a:gd name="connsiteY44" fmla="*/ 428625 h 2657475"/>
              <a:gd name="connsiteX45" fmla="*/ 3271838 w 3443288"/>
              <a:gd name="connsiteY45" fmla="*/ 442913 h 2657475"/>
              <a:gd name="connsiteX46" fmla="*/ 3443288 w 3443288"/>
              <a:gd name="connsiteY46" fmla="*/ 471488 h 2657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443288" h="2657475">
                <a:moveTo>
                  <a:pt x="0" y="2400300"/>
                </a:moveTo>
                <a:cubicBezTo>
                  <a:pt x="60952" y="2430776"/>
                  <a:pt x="259531" y="2520934"/>
                  <a:pt x="357188" y="2586038"/>
                </a:cubicBezTo>
                <a:cubicBezTo>
                  <a:pt x="377001" y="2599247"/>
                  <a:pt x="393040" y="2618251"/>
                  <a:pt x="414338" y="2628900"/>
                </a:cubicBezTo>
                <a:cubicBezTo>
                  <a:pt x="441279" y="2642370"/>
                  <a:pt x="500063" y="2657475"/>
                  <a:pt x="500063" y="2657475"/>
                </a:cubicBezTo>
                <a:cubicBezTo>
                  <a:pt x="619125" y="2652713"/>
                  <a:pt x="738771" y="2655882"/>
                  <a:pt x="857250" y="2643188"/>
                </a:cubicBezTo>
                <a:cubicBezTo>
                  <a:pt x="874324" y="2641359"/>
                  <a:pt x="885038" y="2622836"/>
                  <a:pt x="900113" y="2614613"/>
                </a:cubicBezTo>
                <a:cubicBezTo>
                  <a:pt x="937509" y="2594215"/>
                  <a:pt x="1014413" y="2557463"/>
                  <a:pt x="1014413" y="2557463"/>
                </a:cubicBezTo>
                <a:cubicBezTo>
                  <a:pt x="1042988" y="2519363"/>
                  <a:pt x="1073721" y="2482790"/>
                  <a:pt x="1100138" y="2443163"/>
                </a:cubicBezTo>
                <a:cubicBezTo>
                  <a:pt x="1109663" y="2428875"/>
                  <a:pt x="1120194" y="2415209"/>
                  <a:pt x="1128713" y="2400300"/>
                </a:cubicBezTo>
                <a:cubicBezTo>
                  <a:pt x="1139280" y="2381808"/>
                  <a:pt x="1144908" y="2360481"/>
                  <a:pt x="1157288" y="2343150"/>
                </a:cubicBezTo>
                <a:cubicBezTo>
                  <a:pt x="1169032" y="2326708"/>
                  <a:pt x="1185863" y="2314575"/>
                  <a:pt x="1200150" y="2300288"/>
                </a:cubicBezTo>
                <a:cubicBezTo>
                  <a:pt x="1204913" y="2286000"/>
                  <a:pt x="1207124" y="2270590"/>
                  <a:pt x="1214438" y="2257425"/>
                </a:cubicBezTo>
                <a:cubicBezTo>
                  <a:pt x="1231116" y="2227404"/>
                  <a:pt x="1271588" y="2171700"/>
                  <a:pt x="1271588" y="2171700"/>
                </a:cubicBezTo>
                <a:lnTo>
                  <a:pt x="1314450" y="2043113"/>
                </a:lnTo>
                <a:lnTo>
                  <a:pt x="1328738" y="2000250"/>
                </a:lnTo>
                <a:cubicBezTo>
                  <a:pt x="1333500" y="1971675"/>
                  <a:pt x="1338620" y="1943157"/>
                  <a:pt x="1343025" y="1914525"/>
                </a:cubicBezTo>
                <a:cubicBezTo>
                  <a:pt x="1348146" y="1881241"/>
                  <a:pt x="1350709" y="1847535"/>
                  <a:pt x="1357313" y="1814513"/>
                </a:cubicBezTo>
                <a:cubicBezTo>
                  <a:pt x="1360267" y="1799745"/>
                  <a:pt x="1367947" y="1786261"/>
                  <a:pt x="1371600" y="1771650"/>
                </a:cubicBezTo>
                <a:cubicBezTo>
                  <a:pt x="1377490" y="1748091"/>
                  <a:pt x="1380620" y="1723919"/>
                  <a:pt x="1385888" y="1700213"/>
                </a:cubicBezTo>
                <a:cubicBezTo>
                  <a:pt x="1390148" y="1681044"/>
                  <a:pt x="1396324" y="1662318"/>
                  <a:pt x="1400175" y="1643063"/>
                </a:cubicBezTo>
                <a:cubicBezTo>
                  <a:pt x="1412255" y="1582663"/>
                  <a:pt x="1422163" y="1502317"/>
                  <a:pt x="1428750" y="1443038"/>
                </a:cubicBezTo>
                <a:cubicBezTo>
                  <a:pt x="1434036" y="1395468"/>
                  <a:pt x="1439502" y="1347895"/>
                  <a:pt x="1443038" y="1300163"/>
                </a:cubicBezTo>
                <a:cubicBezTo>
                  <a:pt x="1449029" y="1219282"/>
                  <a:pt x="1450590" y="1138097"/>
                  <a:pt x="1457325" y="1057275"/>
                </a:cubicBezTo>
                <a:cubicBezTo>
                  <a:pt x="1460122" y="1023716"/>
                  <a:pt x="1467678" y="990708"/>
                  <a:pt x="1471613" y="957263"/>
                </a:cubicBezTo>
                <a:cubicBezTo>
                  <a:pt x="1485686" y="837647"/>
                  <a:pt x="1479906" y="830075"/>
                  <a:pt x="1500188" y="728663"/>
                </a:cubicBezTo>
                <a:cubicBezTo>
                  <a:pt x="1504039" y="709408"/>
                  <a:pt x="1510962" y="690833"/>
                  <a:pt x="1514475" y="671513"/>
                </a:cubicBezTo>
                <a:cubicBezTo>
                  <a:pt x="1520499" y="638380"/>
                  <a:pt x="1522159" y="604522"/>
                  <a:pt x="1528763" y="571500"/>
                </a:cubicBezTo>
                <a:cubicBezTo>
                  <a:pt x="1538509" y="522769"/>
                  <a:pt x="1552262" y="521832"/>
                  <a:pt x="1571625" y="471488"/>
                </a:cubicBezTo>
                <a:cubicBezTo>
                  <a:pt x="1650018" y="267667"/>
                  <a:pt x="1572622" y="406790"/>
                  <a:pt x="1657350" y="285750"/>
                </a:cubicBezTo>
                <a:cubicBezTo>
                  <a:pt x="1677044" y="257615"/>
                  <a:pt x="1695450" y="228600"/>
                  <a:pt x="1714500" y="200025"/>
                </a:cubicBezTo>
                <a:lnTo>
                  <a:pt x="1771650" y="114300"/>
                </a:lnTo>
                <a:cubicBezTo>
                  <a:pt x="1781175" y="100013"/>
                  <a:pt x="1785938" y="80963"/>
                  <a:pt x="1800225" y="71438"/>
                </a:cubicBezTo>
                <a:cubicBezTo>
                  <a:pt x="1862901" y="29654"/>
                  <a:pt x="1829351" y="53166"/>
                  <a:pt x="1900238" y="0"/>
                </a:cubicBezTo>
                <a:cubicBezTo>
                  <a:pt x="1947863" y="4763"/>
                  <a:pt x="1996476" y="3526"/>
                  <a:pt x="2043113" y="14288"/>
                </a:cubicBezTo>
                <a:cubicBezTo>
                  <a:pt x="2059845" y="18149"/>
                  <a:pt x="2070900" y="34640"/>
                  <a:pt x="2085975" y="42863"/>
                </a:cubicBezTo>
                <a:cubicBezTo>
                  <a:pt x="2123371" y="63261"/>
                  <a:pt x="2170154" y="69893"/>
                  <a:pt x="2200275" y="100013"/>
                </a:cubicBezTo>
                <a:cubicBezTo>
                  <a:pt x="2270093" y="169830"/>
                  <a:pt x="2212527" y="121301"/>
                  <a:pt x="2300288" y="171450"/>
                </a:cubicBezTo>
                <a:cubicBezTo>
                  <a:pt x="2315197" y="179969"/>
                  <a:pt x="2327792" y="192346"/>
                  <a:pt x="2343150" y="200025"/>
                </a:cubicBezTo>
                <a:cubicBezTo>
                  <a:pt x="2356621" y="206760"/>
                  <a:pt x="2372542" y="207578"/>
                  <a:pt x="2386013" y="214313"/>
                </a:cubicBezTo>
                <a:cubicBezTo>
                  <a:pt x="2569872" y="306244"/>
                  <a:pt x="2260610" y="171279"/>
                  <a:pt x="2486025" y="271463"/>
                </a:cubicBezTo>
                <a:cubicBezTo>
                  <a:pt x="2545665" y="297969"/>
                  <a:pt x="2579833" y="307495"/>
                  <a:pt x="2643188" y="328613"/>
                </a:cubicBezTo>
                <a:lnTo>
                  <a:pt x="2686050" y="342900"/>
                </a:lnTo>
                <a:cubicBezTo>
                  <a:pt x="2722780" y="355143"/>
                  <a:pt x="2746586" y="364297"/>
                  <a:pt x="2786063" y="371475"/>
                </a:cubicBezTo>
                <a:cubicBezTo>
                  <a:pt x="2889245" y="390235"/>
                  <a:pt x="2928930" y="387349"/>
                  <a:pt x="3043238" y="400050"/>
                </a:cubicBezTo>
                <a:cubicBezTo>
                  <a:pt x="3167053" y="413807"/>
                  <a:pt x="3108035" y="408099"/>
                  <a:pt x="3200400" y="428625"/>
                </a:cubicBezTo>
                <a:cubicBezTo>
                  <a:pt x="3224106" y="433893"/>
                  <a:pt x="3247923" y="438693"/>
                  <a:pt x="3271838" y="442913"/>
                </a:cubicBezTo>
                <a:lnTo>
                  <a:pt x="3443288" y="471488"/>
                </a:ln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0D4AB654-92C4-6E4F-8E7E-A4D3D970ABFB}"/>
              </a:ext>
            </a:extLst>
          </p:cNvPr>
          <p:cNvSpPr/>
          <p:nvPr/>
        </p:nvSpPr>
        <p:spPr>
          <a:xfrm>
            <a:off x="7763077" y="2470964"/>
            <a:ext cx="3414712" cy="2271712"/>
          </a:xfrm>
          <a:custGeom>
            <a:avLst/>
            <a:gdLst>
              <a:gd name="connsiteX0" fmla="*/ 0 w 3414712"/>
              <a:gd name="connsiteY0" fmla="*/ 2271712 h 2271712"/>
              <a:gd name="connsiteX1" fmla="*/ 14287 w 3414712"/>
              <a:gd name="connsiteY1" fmla="*/ 2100262 h 2271712"/>
              <a:gd name="connsiteX2" fmla="*/ 57150 w 3414712"/>
              <a:gd name="connsiteY2" fmla="*/ 1943100 h 2271712"/>
              <a:gd name="connsiteX3" fmla="*/ 71437 w 3414712"/>
              <a:gd name="connsiteY3" fmla="*/ 1885950 h 2271712"/>
              <a:gd name="connsiteX4" fmla="*/ 100012 w 3414712"/>
              <a:gd name="connsiteY4" fmla="*/ 1843087 h 2271712"/>
              <a:gd name="connsiteX5" fmla="*/ 128587 w 3414712"/>
              <a:gd name="connsiteY5" fmla="*/ 1757362 h 2271712"/>
              <a:gd name="connsiteX6" fmla="*/ 142875 w 3414712"/>
              <a:gd name="connsiteY6" fmla="*/ 1714500 h 2271712"/>
              <a:gd name="connsiteX7" fmla="*/ 171450 w 3414712"/>
              <a:gd name="connsiteY7" fmla="*/ 1671637 h 2271712"/>
              <a:gd name="connsiteX8" fmla="*/ 214312 w 3414712"/>
              <a:gd name="connsiteY8" fmla="*/ 1543050 h 2271712"/>
              <a:gd name="connsiteX9" fmla="*/ 242887 w 3414712"/>
              <a:gd name="connsiteY9" fmla="*/ 1500187 h 2271712"/>
              <a:gd name="connsiteX10" fmla="*/ 271462 w 3414712"/>
              <a:gd name="connsiteY10" fmla="*/ 1414462 h 2271712"/>
              <a:gd name="connsiteX11" fmla="*/ 300037 w 3414712"/>
              <a:gd name="connsiteY11" fmla="*/ 1371600 h 2271712"/>
              <a:gd name="connsiteX12" fmla="*/ 328612 w 3414712"/>
              <a:gd name="connsiteY12" fmla="*/ 1285875 h 2271712"/>
              <a:gd name="connsiteX13" fmla="*/ 357187 w 3414712"/>
              <a:gd name="connsiteY13" fmla="*/ 1200150 h 2271712"/>
              <a:gd name="connsiteX14" fmla="*/ 371475 w 3414712"/>
              <a:gd name="connsiteY14" fmla="*/ 1157287 h 2271712"/>
              <a:gd name="connsiteX15" fmla="*/ 385762 w 3414712"/>
              <a:gd name="connsiteY15" fmla="*/ 1114425 h 2271712"/>
              <a:gd name="connsiteX16" fmla="*/ 414337 w 3414712"/>
              <a:gd name="connsiteY16" fmla="*/ 1071562 h 2271712"/>
              <a:gd name="connsiteX17" fmla="*/ 428625 w 3414712"/>
              <a:gd name="connsiteY17" fmla="*/ 1028700 h 2271712"/>
              <a:gd name="connsiteX18" fmla="*/ 457200 w 3414712"/>
              <a:gd name="connsiteY18" fmla="*/ 971550 h 2271712"/>
              <a:gd name="connsiteX19" fmla="*/ 485775 w 3414712"/>
              <a:gd name="connsiteY19" fmla="*/ 928687 h 2271712"/>
              <a:gd name="connsiteX20" fmla="*/ 571500 w 3414712"/>
              <a:gd name="connsiteY20" fmla="*/ 900112 h 2271712"/>
              <a:gd name="connsiteX21" fmla="*/ 757237 w 3414712"/>
              <a:gd name="connsiteY21" fmla="*/ 914400 h 2271712"/>
              <a:gd name="connsiteX22" fmla="*/ 842962 w 3414712"/>
              <a:gd name="connsiteY22" fmla="*/ 942975 h 2271712"/>
              <a:gd name="connsiteX23" fmla="*/ 885825 w 3414712"/>
              <a:gd name="connsiteY23" fmla="*/ 957262 h 2271712"/>
              <a:gd name="connsiteX24" fmla="*/ 928687 w 3414712"/>
              <a:gd name="connsiteY24" fmla="*/ 971550 h 2271712"/>
              <a:gd name="connsiteX25" fmla="*/ 985837 w 3414712"/>
              <a:gd name="connsiteY25" fmla="*/ 985837 h 2271712"/>
              <a:gd name="connsiteX26" fmla="*/ 1042987 w 3414712"/>
              <a:gd name="connsiteY26" fmla="*/ 971550 h 2271712"/>
              <a:gd name="connsiteX27" fmla="*/ 1057275 w 3414712"/>
              <a:gd name="connsiteY27" fmla="*/ 928687 h 2271712"/>
              <a:gd name="connsiteX28" fmla="*/ 1085850 w 3414712"/>
              <a:gd name="connsiteY28" fmla="*/ 742950 h 2271712"/>
              <a:gd name="connsiteX29" fmla="*/ 1100137 w 3414712"/>
              <a:gd name="connsiteY29" fmla="*/ 700087 h 2271712"/>
              <a:gd name="connsiteX30" fmla="*/ 1114425 w 3414712"/>
              <a:gd name="connsiteY30" fmla="*/ 642937 h 2271712"/>
              <a:gd name="connsiteX31" fmla="*/ 1128712 w 3414712"/>
              <a:gd name="connsiteY31" fmla="*/ 557212 h 2271712"/>
              <a:gd name="connsiteX32" fmla="*/ 1157287 w 3414712"/>
              <a:gd name="connsiteY32" fmla="*/ 514350 h 2271712"/>
              <a:gd name="connsiteX33" fmla="*/ 1185862 w 3414712"/>
              <a:gd name="connsiteY33" fmla="*/ 428625 h 2271712"/>
              <a:gd name="connsiteX34" fmla="*/ 1200150 w 3414712"/>
              <a:gd name="connsiteY34" fmla="*/ 385762 h 2271712"/>
              <a:gd name="connsiteX35" fmla="*/ 1271587 w 3414712"/>
              <a:gd name="connsiteY35" fmla="*/ 257175 h 2271712"/>
              <a:gd name="connsiteX36" fmla="*/ 1314450 w 3414712"/>
              <a:gd name="connsiteY36" fmla="*/ 242887 h 2271712"/>
              <a:gd name="connsiteX37" fmla="*/ 1485900 w 3414712"/>
              <a:gd name="connsiteY37" fmla="*/ 271462 h 2271712"/>
              <a:gd name="connsiteX38" fmla="*/ 1528762 w 3414712"/>
              <a:gd name="connsiteY38" fmla="*/ 300037 h 2271712"/>
              <a:gd name="connsiteX39" fmla="*/ 1571625 w 3414712"/>
              <a:gd name="connsiteY39" fmla="*/ 314325 h 2271712"/>
              <a:gd name="connsiteX40" fmla="*/ 1700212 w 3414712"/>
              <a:gd name="connsiteY40" fmla="*/ 400050 h 2271712"/>
              <a:gd name="connsiteX41" fmla="*/ 1743075 w 3414712"/>
              <a:gd name="connsiteY41" fmla="*/ 428625 h 2271712"/>
              <a:gd name="connsiteX42" fmla="*/ 1785937 w 3414712"/>
              <a:gd name="connsiteY42" fmla="*/ 457200 h 2271712"/>
              <a:gd name="connsiteX43" fmla="*/ 1885950 w 3414712"/>
              <a:gd name="connsiteY43" fmla="*/ 500062 h 2271712"/>
              <a:gd name="connsiteX44" fmla="*/ 2085975 w 3414712"/>
              <a:gd name="connsiteY44" fmla="*/ 485775 h 2271712"/>
              <a:gd name="connsiteX45" fmla="*/ 2143125 w 3414712"/>
              <a:gd name="connsiteY45" fmla="*/ 442912 h 2271712"/>
              <a:gd name="connsiteX46" fmla="*/ 2228850 w 3414712"/>
              <a:gd name="connsiteY46" fmla="*/ 357187 h 2271712"/>
              <a:gd name="connsiteX47" fmla="*/ 2271712 w 3414712"/>
              <a:gd name="connsiteY47" fmla="*/ 314325 h 2271712"/>
              <a:gd name="connsiteX48" fmla="*/ 2300287 w 3414712"/>
              <a:gd name="connsiteY48" fmla="*/ 271462 h 2271712"/>
              <a:gd name="connsiteX49" fmla="*/ 2386012 w 3414712"/>
              <a:gd name="connsiteY49" fmla="*/ 200025 h 2271712"/>
              <a:gd name="connsiteX50" fmla="*/ 2443162 w 3414712"/>
              <a:gd name="connsiteY50" fmla="*/ 128587 h 2271712"/>
              <a:gd name="connsiteX51" fmla="*/ 2500312 w 3414712"/>
              <a:gd name="connsiteY51" fmla="*/ 100012 h 2271712"/>
              <a:gd name="connsiteX52" fmla="*/ 2657475 w 3414712"/>
              <a:gd name="connsiteY52" fmla="*/ 0 h 2271712"/>
              <a:gd name="connsiteX53" fmla="*/ 2757487 w 3414712"/>
              <a:gd name="connsiteY53" fmla="*/ 28575 h 2271712"/>
              <a:gd name="connsiteX54" fmla="*/ 2828925 w 3414712"/>
              <a:gd name="connsiteY54" fmla="*/ 128587 h 2271712"/>
              <a:gd name="connsiteX55" fmla="*/ 2886075 w 3414712"/>
              <a:gd name="connsiteY55" fmla="*/ 228600 h 2271712"/>
              <a:gd name="connsiteX56" fmla="*/ 2943225 w 3414712"/>
              <a:gd name="connsiteY56" fmla="*/ 328612 h 2271712"/>
              <a:gd name="connsiteX57" fmla="*/ 2986087 w 3414712"/>
              <a:gd name="connsiteY57" fmla="*/ 371475 h 2271712"/>
              <a:gd name="connsiteX58" fmla="*/ 3014662 w 3414712"/>
              <a:gd name="connsiteY58" fmla="*/ 414337 h 2271712"/>
              <a:gd name="connsiteX59" fmla="*/ 3100387 w 3414712"/>
              <a:gd name="connsiteY59" fmla="*/ 471487 h 2271712"/>
              <a:gd name="connsiteX60" fmla="*/ 3314700 w 3414712"/>
              <a:gd name="connsiteY60" fmla="*/ 442912 h 2271712"/>
              <a:gd name="connsiteX61" fmla="*/ 3414712 w 3414712"/>
              <a:gd name="connsiteY61" fmla="*/ 400050 h 227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414712" h="2271712">
                <a:moveTo>
                  <a:pt x="0" y="2271712"/>
                </a:moveTo>
                <a:cubicBezTo>
                  <a:pt x="4762" y="2214562"/>
                  <a:pt x="5780" y="2156976"/>
                  <a:pt x="14287" y="2100262"/>
                </a:cubicBezTo>
                <a:cubicBezTo>
                  <a:pt x="30375" y="1993010"/>
                  <a:pt x="36632" y="2014913"/>
                  <a:pt x="57150" y="1943100"/>
                </a:cubicBezTo>
                <a:cubicBezTo>
                  <a:pt x="62545" y="1924219"/>
                  <a:pt x="63702" y="1903999"/>
                  <a:pt x="71437" y="1885950"/>
                </a:cubicBezTo>
                <a:cubicBezTo>
                  <a:pt x="78201" y="1870167"/>
                  <a:pt x="93038" y="1858779"/>
                  <a:pt x="100012" y="1843087"/>
                </a:cubicBezTo>
                <a:cubicBezTo>
                  <a:pt x="112245" y="1815562"/>
                  <a:pt x="119062" y="1785937"/>
                  <a:pt x="128587" y="1757362"/>
                </a:cubicBezTo>
                <a:cubicBezTo>
                  <a:pt x="133350" y="1743075"/>
                  <a:pt x="134521" y="1727031"/>
                  <a:pt x="142875" y="1714500"/>
                </a:cubicBezTo>
                <a:lnTo>
                  <a:pt x="171450" y="1671637"/>
                </a:lnTo>
                <a:cubicBezTo>
                  <a:pt x="185092" y="1617066"/>
                  <a:pt x="187410" y="1596854"/>
                  <a:pt x="214312" y="1543050"/>
                </a:cubicBezTo>
                <a:cubicBezTo>
                  <a:pt x="221991" y="1527691"/>
                  <a:pt x="235913" y="1515879"/>
                  <a:pt x="242887" y="1500187"/>
                </a:cubicBezTo>
                <a:cubicBezTo>
                  <a:pt x="255120" y="1472662"/>
                  <a:pt x="254754" y="1439524"/>
                  <a:pt x="271462" y="1414462"/>
                </a:cubicBezTo>
                <a:cubicBezTo>
                  <a:pt x="280987" y="1400175"/>
                  <a:pt x="293063" y="1387291"/>
                  <a:pt x="300037" y="1371600"/>
                </a:cubicBezTo>
                <a:cubicBezTo>
                  <a:pt x="312270" y="1344075"/>
                  <a:pt x="319087" y="1314450"/>
                  <a:pt x="328612" y="1285875"/>
                </a:cubicBezTo>
                <a:lnTo>
                  <a:pt x="357187" y="1200150"/>
                </a:lnTo>
                <a:lnTo>
                  <a:pt x="371475" y="1157287"/>
                </a:lnTo>
                <a:cubicBezTo>
                  <a:pt x="376237" y="1143000"/>
                  <a:pt x="377408" y="1126956"/>
                  <a:pt x="385762" y="1114425"/>
                </a:cubicBezTo>
                <a:cubicBezTo>
                  <a:pt x="395287" y="1100137"/>
                  <a:pt x="406658" y="1086921"/>
                  <a:pt x="414337" y="1071562"/>
                </a:cubicBezTo>
                <a:cubicBezTo>
                  <a:pt x="421072" y="1058092"/>
                  <a:pt x="422692" y="1042543"/>
                  <a:pt x="428625" y="1028700"/>
                </a:cubicBezTo>
                <a:cubicBezTo>
                  <a:pt x="437015" y="1009124"/>
                  <a:pt x="446633" y="990042"/>
                  <a:pt x="457200" y="971550"/>
                </a:cubicBezTo>
                <a:cubicBezTo>
                  <a:pt x="465719" y="956641"/>
                  <a:pt x="471214" y="937788"/>
                  <a:pt x="485775" y="928687"/>
                </a:cubicBezTo>
                <a:cubicBezTo>
                  <a:pt x="511317" y="912723"/>
                  <a:pt x="571500" y="900112"/>
                  <a:pt x="571500" y="900112"/>
                </a:cubicBezTo>
                <a:cubicBezTo>
                  <a:pt x="633412" y="904875"/>
                  <a:pt x="695902" y="904715"/>
                  <a:pt x="757237" y="914400"/>
                </a:cubicBezTo>
                <a:cubicBezTo>
                  <a:pt x="786989" y="919098"/>
                  <a:pt x="814387" y="933450"/>
                  <a:pt x="842962" y="942975"/>
                </a:cubicBezTo>
                <a:lnTo>
                  <a:pt x="885825" y="957262"/>
                </a:lnTo>
                <a:cubicBezTo>
                  <a:pt x="900112" y="962024"/>
                  <a:pt x="914076" y="967897"/>
                  <a:pt x="928687" y="971550"/>
                </a:cubicBezTo>
                <a:lnTo>
                  <a:pt x="985837" y="985837"/>
                </a:lnTo>
                <a:cubicBezTo>
                  <a:pt x="1004887" y="981075"/>
                  <a:pt x="1027654" y="983817"/>
                  <a:pt x="1042987" y="971550"/>
                </a:cubicBezTo>
                <a:cubicBezTo>
                  <a:pt x="1054747" y="962142"/>
                  <a:pt x="1054008" y="943389"/>
                  <a:pt x="1057275" y="928687"/>
                </a:cubicBezTo>
                <a:cubicBezTo>
                  <a:pt x="1080874" y="822490"/>
                  <a:pt x="1063075" y="856823"/>
                  <a:pt x="1085850" y="742950"/>
                </a:cubicBezTo>
                <a:cubicBezTo>
                  <a:pt x="1088804" y="728182"/>
                  <a:pt x="1096000" y="714568"/>
                  <a:pt x="1100137" y="700087"/>
                </a:cubicBezTo>
                <a:cubicBezTo>
                  <a:pt x="1105531" y="681206"/>
                  <a:pt x="1110574" y="662192"/>
                  <a:pt x="1114425" y="642937"/>
                </a:cubicBezTo>
                <a:cubicBezTo>
                  <a:pt x="1120106" y="614530"/>
                  <a:pt x="1119551" y="584695"/>
                  <a:pt x="1128712" y="557212"/>
                </a:cubicBezTo>
                <a:cubicBezTo>
                  <a:pt x="1134142" y="540922"/>
                  <a:pt x="1150313" y="530041"/>
                  <a:pt x="1157287" y="514350"/>
                </a:cubicBezTo>
                <a:cubicBezTo>
                  <a:pt x="1169520" y="486825"/>
                  <a:pt x="1176337" y="457200"/>
                  <a:pt x="1185862" y="428625"/>
                </a:cubicBezTo>
                <a:lnTo>
                  <a:pt x="1200150" y="385762"/>
                </a:lnTo>
                <a:cubicBezTo>
                  <a:pt x="1212730" y="348021"/>
                  <a:pt x="1234739" y="269458"/>
                  <a:pt x="1271587" y="257175"/>
                </a:cubicBezTo>
                <a:lnTo>
                  <a:pt x="1314450" y="242887"/>
                </a:lnTo>
                <a:cubicBezTo>
                  <a:pt x="1339647" y="246037"/>
                  <a:pt x="1447032" y="254805"/>
                  <a:pt x="1485900" y="271462"/>
                </a:cubicBezTo>
                <a:cubicBezTo>
                  <a:pt x="1501683" y="278226"/>
                  <a:pt x="1513404" y="292358"/>
                  <a:pt x="1528762" y="300037"/>
                </a:cubicBezTo>
                <a:cubicBezTo>
                  <a:pt x="1542233" y="306772"/>
                  <a:pt x="1558460" y="307011"/>
                  <a:pt x="1571625" y="314325"/>
                </a:cubicBezTo>
                <a:cubicBezTo>
                  <a:pt x="1571635" y="314331"/>
                  <a:pt x="1678776" y="385759"/>
                  <a:pt x="1700212" y="400050"/>
                </a:cubicBezTo>
                <a:lnTo>
                  <a:pt x="1743075" y="428625"/>
                </a:lnTo>
                <a:cubicBezTo>
                  <a:pt x="1757362" y="438150"/>
                  <a:pt x="1769647" y="451770"/>
                  <a:pt x="1785937" y="457200"/>
                </a:cubicBezTo>
                <a:cubicBezTo>
                  <a:pt x="1849006" y="478222"/>
                  <a:pt x="1815330" y="464752"/>
                  <a:pt x="1885950" y="500062"/>
                </a:cubicBezTo>
                <a:cubicBezTo>
                  <a:pt x="1952625" y="495300"/>
                  <a:pt x="2020722" y="500276"/>
                  <a:pt x="2085975" y="485775"/>
                </a:cubicBezTo>
                <a:cubicBezTo>
                  <a:pt x="2109221" y="480609"/>
                  <a:pt x="2125425" y="458842"/>
                  <a:pt x="2143125" y="442912"/>
                </a:cubicBezTo>
                <a:cubicBezTo>
                  <a:pt x="2173162" y="415878"/>
                  <a:pt x="2200275" y="385762"/>
                  <a:pt x="2228850" y="357187"/>
                </a:cubicBezTo>
                <a:cubicBezTo>
                  <a:pt x="2243137" y="342900"/>
                  <a:pt x="2260504" y="331137"/>
                  <a:pt x="2271712" y="314325"/>
                </a:cubicBezTo>
                <a:cubicBezTo>
                  <a:pt x="2281237" y="300037"/>
                  <a:pt x="2289294" y="284654"/>
                  <a:pt x="2300287" y="271462"/>
                </a:cubicBezTo>
                <a:cubicBezTo>
                  <a:pt x="2417321" y="131023"/>
                  <a:pt x="2273624" y="312414"/>
                  <a:pt x="2386012" y="200025"/>
                </a:cubicBezTo>
                <a:cubicBezTo>
                  <a:pt x="2407575" y="178462"/>
                  <a:pt x="2420212" y="148668"/>
                  <a:pt x="2443162" y="128587"/>
                </a:cubicBezTo>
                <a:cubicBezTo>
                  <a:pt x="2459191" y="114562"/>
                  <a:pt x="2482591" y="111826"/>
                  <a:pt x="2500312" y="100012"/>
                </a:cubicBezTo>
                <a:cubicBezTo>
                  <a:pt x="2658246" y="-5277"/>
                  <a:pt x="2559442" y="32676"/>
                  <a:pt x="2657475" y="0"/>
                </a:cubicBezTo>
                <a:cubicBezTo>
                  <a:pt x="2690812" y="9525"/>
                  <a:pt x="2727757" y="10737"/>
                  <a:pt x="2757487" y="28575"/>
                </a:cubicBezTo>
                <a:cubicBezTo>
                  <a:pt x="2767333" y="34482"/>
                  <a:pt x="2818379" y="112769"/>
                  <a:pt x="2828925" y="128587"/>
                </a:cubicBezTo>
                <a:cubicBezTo>
                  <a:pt x="2856596" y="239276"/>
                  <a:pt x="2820597" y="136931"/>
                  <a:pt x="2886075" y="228600"/>
                </a:cubicBezTo>
                <a:cubicBezTo>
                  <a:pt x="2955955" y="326432"/>
                  <a:pt x="2875726" y="247613"/>
                  <a:pt x="2943225" y="328612"/>
                </a:cubicBezTo>
                <a:cubicBezTo>
                  <a:pt x="2956160" y="344134"/>
                  <a:pt x="2973152" y="355953"/>
                  <a:pt x="2986087" y="371475"/>
                </a:cubicBezTo>
                <a:cubicBezTo>
                  <a:pt x="2997080" y="384666"/>
                  <a:pt x="3001739" y="403030"/>
                  <a:pt x="3014662" y="414337"/>
                </a:cubicBezTo>
                <a:cubicBezTo>
                  <a:pt x="3040508" y="436952"/>
                  <a:pt x="3100387" y="471487"/>
                  <a:pt x="3100387" y="471487"/>
                </a:cubicBezTo>
                <a:cubicBezTo>
                  <a:pt x="3169202" y="464606"/>
                  <a:pt x="3246165" y="461603"/>
                  <a:pt x="3314700" y="442912"/>
                </a:cubicBezTo>
                <a:cubicBezTo>
                  <a:pt x="3399138" y="419883"/>
                  <a:pt x="3380843" y="433919"/>
                  <a:pt x="3414712" y="400050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A7C8598B-7D08-7C46-8F2F-6DA9FC34C08C}"/>
              </a:ext>
            </a:extLst>
          </p:cNvPr>
          <p:cNvCxnSpPr>
            <a:cxnSpLocks/>
          </p:cNvCxnSpPr>
          <p:nvPr/>
        </p:nvCxnSpPr>
        <p:spPr>
          <a:xfrm flipV="1">
            <a:off x="7806876" y="2842385"/>
            <a:ext cx="3457575" cy="1943613"/>
          </a:xfrm>
          <a:prstGeom prst="curvedConnector3">
            <a:avLst/>
          </a:prstGeom>
          <a:ln w="38100" cmpd="sng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66C86822-8C79-DD4A-81CE-67A4C62E4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2304" y="4630261"/>
            <a:ext cx="495300" cy="2413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8A6883F-9319-5B41-A467-751D7AD4EF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3103" y="2408476"/>
            <a:ext cx="596900" cy="2794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99FA26C-57C6-B74C-9E8E-3B70A82B86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6972" y="2593201"/>
            <a:ext cx="685800" cy="3175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42B79D9-DB16-7E40-8227-1926015E4F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2226" y="3085006"/>
            <a:ext cx="685800" cy="317500"/>
          </a:xfrm>
          <a:prstGeom prst="rect">
            <a:avLst/>
          </a:prstGeom>
        </p:spPr>
      </p:pic>
      <p:sp>
        <p:nvSpPr>
          <p:cNvPr id="52" name="Title 1">
            <a:extLst>
              <a:ext uri="{FF2B5EF4-FFF2-40B4-BE49-F238E27FC236}">
                <a16:creationId xmlns:a16="http://schemas.microsoft.com/office/drawing/2014/main" id="{DA7D7365-CE46-2443-8FB5-E79880BC9C24}"/>
              </a:ext>
            </a:extLst>
          </p:cNvPr>
          <p:cNvSpPr txBox="1">
            <a:spLocks/>
          </p:cNvSpPr>
          <p:nvPr/>
        </p:nvSpPr>
        <p:spPr>
          <a:xfrm>
            <a:off x="8282540" y="3430047"/>
            <a:ext cx="288673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.</a:t>
            </a:r>
          </a:p>
          <a:p>
            <a:r>
              <a:rPr lang="en-US" sz="3600" b="1" dirty="0"/>
              <a:t>.</a:t>
            </a:r>
          </a:p>
          <a:p>
            <a:r>
              <a:rPr lang="en-US" sz="3600" b="1" dirty="0"/>
              <a:t>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9C62086-1466-5445-9AE4-4C88254E6C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62226" y="5123836"/>
            <a:ext cx="698500" cy="3175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E539C73-A037-004A-9745-A9C7788684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46633" y="3162351"/>
            <a:ext cx="520700" cy="266700"/>
          </a:xfrm>
          <a:prstGeom prst="rect">
            <a:avLst/>
          </a:prstGeom>
        </p:spPr>
      </p:pic>
      <p:sp>
        <p:nvSpPr>
          <p:cNvPr id="58" name="Title 1">
            <a:extLst>
              <a:ext uri="{FF2B5EF4-FFF2-40B4-BE49-F238E27FC236}">
                <a16:creationId xmlns:a16="http://schemas.microsoft.com/office/drawing/2014/main" id="{F297585C-F747-D948-B44C-6251C6F3269B}"/>
              </a:ext>
            </a:extLst>
          </p:cNvPr>
          <p:cNvSpPr txBox="1">
            <a:spLocks/>
          </p:cNvSpPr>
          <p:nvPr/>
        </p:nvSpPr>
        <p:spPr>
          <a:xfrm>
            <a:off x="842849" y="1827508"/>
            <a:ext cx="4551482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Transition probability density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EB4710B5-52E9-AC49-ADDC-F9B4B067629B}"/>
              </a:ext>
            </a:extLst>
          </p:cNvPr>
          <p:cNvSpPr txBox="1">
            <a:spLocks/>
          </p:cNvSpPr>
          <p:nvPr/>
        </p:nvSpPr>
        <p:spPr>
          <a:xfrm>
            <a:off x="838200" y="1127648"/>
            <a:ext cx="8588022" cy="6820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Wiener path integral (WPI)            Wiener (1921), Feynman (1948)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EB5A1F-D6EC-7B47-A377-91D257D1ACB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90299" y="2581151"/>
            <a:ext cx="2128765" cy="4257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91FC3B-E44C-194F-9C29-85BE4F0B7BB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90299" y="4787603"/>
            <a:ext cx="2901691" cy="9919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0A4751-55BB-6F4B-BB6F-40DA25D6389D}"/>
              </a:ext>
            </a:extLst>
          </p:cNvPr>
          <p:cNvSpPr txBox="1"/>
          <p:nvPr/>
        </p:nvSpPr>
        <p:spPr>
          <a:xfrm>
            <a:off x="10306983" y="4225149"/>
            <a:ext cx="126727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State Space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8CAAE-F6EA-6342-B683-796BC3EB3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4350" y="6332596"/>
            <a:ext cx="2743200" cy="365125"/>
          </a:xfrm>
        </p:spPr>
        <p:txBody>
          <a:bodyPr/>
          <a:lstStyle/>
          <a:p>
            <a:fld id="{02E7F8C2-AE0E-934F-A307-DC76930B179B}" type="slidenum">
              <a:rPr lang="en-US" smtClean="0"/>
              <a:t>7</a:t>
            </a:fld>
            <a:endParaRPr lang="en-US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AD87F0D-C998-CB43-987C-2570A01FD626}"/>
              </a:ext>
            </a:extLst>
          </p:cNvPr>
          <p:cNvCxnSpPr>
            <a:cxnSpLocks/>
          </p:cNvCxnSpPr>
          <p:nvPr/>
        </p:nvCxnSpPr>
        <p:spPr>
          <a:xfrm>
            <a:off x="4785299" y="1460905"/>
            <a:ext cx="3842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51E65A-22F5-AD47-9934-C6704112273A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B635198-14B7-8542-8CC6-E645CD8C207B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DCBE862-9846-234B-A520-F512BE7CBE1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63906" y="2444322"/>
            <a:ext cx="3111500" cy="825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62D2C7B-26AF-AC49-9C6B-59131A9AD3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90299" y="3559038"/>
            <a:ext cx="4335398" cy="92242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AA7784EE-FF9D-3B44-BB78-BB66DFE622B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90299" y="6072226"/>
            <a:ext cx="2743200" cy="292100"/>
          </a:xfrm>
          <a:prstGeom prst="rect">
            <a:avLst/>
          </a:prstGeom>
        </p:spPr>
      </p:pic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ED5B791-A6C1-B446-9E12-E66BD98F7B73}"/>
              </a:ext>
            </a:extLst>
          </p:cNvPr>
          <p:cNvCxnSpPr>
            <a:cxnSpLocks/>
          </p:cNvCxnSpPr>
          <p:nvPr/>
        </p:nvCxnSpPr>
        <p:spPr>
          <a:xfrm>
            <a:off x="4277034" y="6218276"/>
            <a:ext cx="492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8" name="Picture 67">
            <a:extLst>
              <a:ext uri="{FF2B5EF4-FFF2-40B4-BE49-F238E27FC236}">
                <a16:creationId xmlns:a16="http://schemas.microsoft.com/office/drawing/2014/main" id="{C9A063F9-FCCE-9544-8E34-E780EC8E7D6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015745" y="5957926"/>
            <a:ext cx="58928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656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9" grpId="0" animBg="1"/>
      <p:bldP spid="40" grpId="0" animBg="1"/>
      <p:bldP spid="43" grpId="0" animBg="1"/>
      <p:bldP spid="52" grpId="0"/>
      <p:bldP spid="58" grpId="0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EEF43-D4D5-7C42-993D-483DB899B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833"/>
            <a:ext cx="10515600" cy="1029922"/>
          </a:xfrm>
        </p:spPr>
        <p:txBody>
          <a:bodyPr>
            <a:normAutofit/>
          </a:bodyPr>
          <a:lstStyle/>
          <a:p>
            <a:r>
              <a:rPr lang="en-US" sz="3600" b="1" dirty="0"/>
              <a:t>WPI technique - Standard formulation</a:t>
            </a:r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12CB73A1-7329-2541-A35C-85D74B9A3723}"/>
              </a:ext>
            </a:extLst>
          </p:cNvPr>
          <p:cNvSpPr txBox="1">
            <a:spLocks/>
          </p:cNvSpPr>
          <p:nvPr/>
        </p:nvSpPr>
        <p:spPr>
          <a:xfrm>
            <a:off x="838200" y="1268835"/>
            <a:ext cx="5896748" cy="6403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Determine                                    by solving:</a:t>
            </a:r>
          </a:p>
        </p:txBody>
      </p:sp>
      <p:sp>
        <p:nvSpPr>
          <p:cNvPr id="60" name="Title 1">
            <a:extLst>
              <a:ext uri="{FF2B5EF4-FFF2-40B4-BE49-F238E27FC236}">
                <a16:creationId xmlns:a16="http://schemas.microsoft.com/office/drawing/2014/main" id="{D1BD2508-F9D9-1243-AAAE-0DBEC8405E10}"/>
              </a:ext>
            </a:extLst>
          </p:cNvPr>
          <p:cNvSpPr txBox="1">
            <a:spLocks/>
          </p:cNvSpPr>
          <p:nvPr/>
        </p:nvSpPr>
        <p:spPr>
          <a:xfrm>
            <a:off x="6859955" y="1218048"/>
            <a:ext cx="3439566" cy="804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Variational problem</a:t>
            </a:r>
          </a:p>
        </p:txBody>
      </p:sp>
      <p:sp>
        <p:nvSpPr>
          <p:cNvPr id="62" name="Title 1">
            <a:extLst>
              <a:ext uri="{FF2B5EF4-FFF2-40B4-BE49-F238E27FC236}">
                <a16:creationId xmlns:a16="http://schemas.microsoft.com/office/drawing/2014/main" id="{B5FBE08C-B2F0-F44B-B097-96A1EB11EE65}"/>
              </a:ext>
            </a:extLst>
          </p:cNvPr>
          <p:cNvSpPr txBox="1">
            <a:spLocks/>
          </p:cNvSpPr>
          <p:nvPr/>
        </p:nvSpPr>
        <p:spPr>
          <a:xfrm>
            <a:off x="6608884" y="1750998"/>
            <a:ext cx="1589011" cy="663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/>
              <a:t>minimize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65D2348-0964-6349-88CB-C8608F62B97C}"/>
              </a:ext>
            </a:extLst>
          </p:cNvPr>
          <p:cNvSpPr/>
          <p:nvPr/>
        </p:nvSpPr>
        <p:spPr>
          <a:xfrm>
            <a:off x="6821851" y="1350500"/>
            <a:ext cx="4506483" cy="1161681"/>
          </a:xfrm>
          <a:prstGeom prst="rect">
            <a:avLst/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8CAAE-F6EA-6342-B683-796BC3EB3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8</a:t>
            </a:fld>
            <a:endParaRPr lang="en-US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51E65A-22F5-AD47-9934-C6704112273A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B635198-14B7-8542-8CC6-E645CD8C207B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itle 1">
            <a:extLst>
              <a:ext uri="{FF2B5EF4-FFF2-40B4-BE49-F238E27FC236}">
                <a16:creationId xmlns:a16="http://schemas.microsoft.com/office/drawing/2014/main" id="{9D47A0BB-11B9-7145-9632-614100072BD7}"/>
              </a:ext>
            </a:extLst>
          </p:cNvPr>
          <p:cNvSpPr txBox="1">
            <a:spLocks/>
          </p:cNvSpPr>
          <p:nvPr/>
        </p:nvSpPr>
        <p:spPr>
          <a:xfrm>
            <a:off x="1187713" y="2115519"/>
            <a:ext cx="4551482" cy="40942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Extremality condition: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20D2086E-C2B0-3C4A-8773-5BF71340FC1C}"/>
              </a:ext>
            </a:extLst>
          </p:cNvPr>
          <p:cNvSpPr txBox="1">
            <a:spLocks/>
          </p:cNvSpPr>
          <p:nvPr/>
        </p:nvSpPr>
        <p:spPr>
          <a:xfrm>
            <a:off x="6637219" y="4719741"/>
            <a:ext cx="3517005" cy="6403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Euler-Lagrange equation</a:t>
            </a: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4EE3E647-73E8-094A-AFEF-81C417108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8698" y="2164648"/>
            <a:ext cx="17145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BFC24C-85A2-C444-9F74-9BEB9BB413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4798" y="1775770"/>
            <a:ext cx="2844800" cy="5969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6805A4B-0F72-054E-9D55-1C49A7BB1C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6444" y="3408189"/>
            <a:ext cx="9499600" cy="850900"/>
          </a:xfrm>
          <a:prstGeom prst="rect">
            <a:avLst/>
          </a:prstGeom>
        </p:spPr>
      </p:pic>
      <p:sp>
        <p:nvSpPr>
          <p:cNvPr id="85" name="Title 1">
            <a:extLst>
              <a:ext uri="{FF2B5EF4-FFF2-40B4-BE49-F238E27FC236}">
                <a16:creationId xmlns:a16="http://schemas.microsoft.com/office/drawing/2014/main" id="{9136FD62-94FC-3F4F-8CF1-225D500D04C1}"/>
              </a:ext>
            </a:extLst>
          </p:cNvPr>
          <p:cNvSpPr txBox="1">
            <a:spLocks/>
          </p:cNvSpPr>
          <p:nvPr/>
        </p:nvSpPr>
        <p:spPr>
          <a:xfrm>
            <a:off x="1443588" y="4715792"/>
            <a:ext cx="4039731" cy="6403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32FF"/>
                </a:solidFill>
              </a:rPr>
              <a:t>Fixed Boundary Conditions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D0D707B-AF23-8D49-8515-52D9A88119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4541" y="5266501"/>
            <a:ext cx="1168400" cy="774700"/>
          </a:xfrm>
          <a:prstGeom prst="rect">
            <a:avLst/>
          </a:prstGeom>
        </p:spPr>
      </p:pic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9F4B6E1-B812-754D-BBD6-28D27801F69D}"/>
              </a:ext>
            </a:extLst>
          </p:cNvPr>
          <p:cNvCxnSpPr>
            <a:cxnSpLocks/>
          </p:cNvCxnSpPr>
          <p:nvPr/>
        </p:nvCxnSpPr>
        <p:spPr>
          <a:xfrm>
            <a:off x="1306444" y="3466206"/>
            <a:ext cx="4392995" cy="683512"/>
          </a:xfrm>
          <a:prstGeom prst="line">
            <a:avLst/>
          </a:prstGeom>
          <a:ln w="38100">
            <a:solidFill>
              <a:srgbClr val="00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B48BAA23-5BD8-3545-BE7D-21209E027BFF}"/>
              </a:ext>
            </a:extLst>
          </p:cNvPr>
          <p:cNvCxnSpPr>
            <a:cxnSpLocks/>
          </p:cNvCxnSpPr>
          <p:nvPr/>
        </p:nvCxnSpPr>
        <p:spPr>
          <a:xfrm flipV="1">
            <a:off x="1306444" y="3476031"/>
            <a:ext cx="4392995" cy="673687"/>
          </a:xfrm>
          <a:prstGeom prst="line">
            <a:avLst/>
          </a:prstGeom>
          <a:ln w="38100">
            <a:solidFill>
              <a:srgbClr val="00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B0F2CE3A-786E-0E41-82E2-3496007722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32941" y="1408242"/>
            <a:ext cx="2146300" cy="317500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C037D5D4-A954-4446-A7F3-544E53F592E3}"/>
              </a:ext>
            </a:extLst>
          </p:cNvPr>
          <p:cNvSpPr/>
          <p:nvPr/>
        </p:nvSpPr>
        <p:spPr>
          <a:xfrm>
            <a:off x="1306444" y="4591202"/>
            <a:ext cx="8847780" cy="1655777"/>
          </a:xfrm>
          <a:prstGeom prst="rect">
            <a:avLst/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7C4ABD0-0219-0F4F-AB08-70530165C5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30378" y="5211247"/>
            <a:ext cx="1384300" cy="787400"/>
          </a:xfrm>
          <a:prstGeom prst="rect">
            <a:avLst/>
          </a:prstGeom>
        </p:spPr>
      </p:pic>
      <p:sp>
        <p:nvSpPr>
          <p:cNvPr id="89" name="Title 1">
            <a:extLst>
              <a:ext uri="{FF2B5EF4-FFF2-40B4-BE49-F238E27FC236}">
                <a16:creationId xmlns:a16="http://schemas.microsoft.com/office/drawing/2014/main" id="{A0B308A3-FB4B-5740-87B1-044DFF88DF45}"/>
              </a:ext>
            </a:extLst>
          </p:cNvPr>
          <p:cNvSpPr txBox="1">
            <a:spLocks/>
          </p:cNvSpPr>
          <p:nvPr/>
        </p:nvSpPr>
        <p:spPr>
          <a:xfrm>
            <a:off x="1187713" y="2777163"/>
            <a:ext cx="5421172" cy="5345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u="sng" dirty="0"/>
              <a:t>Single Degree of Freedom (SDOF)</a:t>
            </a:r>
          </a:p>
          <a:p>
            <a:pPr marL="457200" indent="-457200">
              <a:buFont typeface="+mj-lt"/>
              <a:buAutoNum type="arabicPeriod"/>
            </a:pPr>
            <a:endParaRPr lang="en-US" sz="2800" b="1" dirty="0"/>
          </a:p>
          <a:p>
            <a:endParaRPr lang="en-US" sz="2800" b="1" dirty="0"/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9E095E9D-3046-6849-9C2E-333B00DC0B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34948" y="5252165"/>
            <a:ext cx="3213100" cy="685800"/>
          </a:xfrm>
          <a:prstGeom prst="rect">
            <a:avLst/>
          </a:prstGeom>
        </p:spPr>
      </p:pic>
      <p:sp>
        <p:nvSpPr>
          <p:cNvPr id="24" name="Left Brace 23">
            <a:extLst>
              <a:ext uri="{FF2B5EF4-FFF2-40B4-BE49-F238E27FC236}">
                <a16:creationId xmlns:a16="http://schemas.microsoft.com/office/drawing/2014/main" id="{A187A648-21B8-7443-A1E1-377537ECA18E}"/>
              </a:ext>
            </a:extLst>
          </p:cNvPr>
          <p:cNvSpPr/>
          <p:nvPr/>
        </p:nvSpPr>
        <p:spPr>
          <a:xfrm rot="10800000">
            <a:off x="10154224" y="4715792"/>
            <a:ext cx="311749" cy="1424869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2BBD5539-53A2-B947-B3E3-AE98EF11B69F}"/>
              </a:ext>
            </a:extLst>
          </p:cNvPr>
          <p:cNvSpPr txBox="1">
            <a:spLocks/>
          </p:cNvSpPr>
          <p:nvPr/>
        </p:nvSpPr>
        <p:spPr>
          <a:xfrm>
            <a:off x="10596426" y="5160929"/>
            <a:ext cx="1066344" cy="5345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BVP</a:t>
            </a:r>
          </a:p>
          <a:p>
            <a:pPr marL="457200" indent="-457200">
              <a:buFont typeface="+mj-lt"/>
              <a:buAutoNum type="arabicPeriod"/>
            </a:pPr>
            <a:endParaRPr lang="en-US" sz="3200" b="1" dirty="0"/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398709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82" grpId="0"/>
      <p:bldP spid="85" grpId="0"/>
      <p:bldP spid="88" grpId="0" animBg="1"/>
      <p:bldP spid="89" grpId="0"/>
      <p:bldP spid="24" grpId="0" animBg="1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Picture 117">
            <a:extLst>
              <a:ext uri="{FF2B5EF4-FFF2-40B4-BE49-F238E27FC236}">
                <a16:creationId xmlns:a16="http://schemas.microsoft.com/office/drawing/2014/main" id="{3200D232-C8B8-0A43-A805-828206F37DBD}"/>
              </a:ext>
            </a:extLst>
          </p:cNvPr>
          <p:cNvPicPr>
            <a:picLocks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129129" y="3015822"/>
            <a:ext cx="3383280" cy="338328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F7DE31E-DDA7-5B48-A9E9-003461499A17}"/>
              </a:ext>
            </a:extLst>
          </p:cNvPr>
          <p:cNvSpPr txBox="1">
            <a:spLocks/>
          </p:cNvSpPr>
          <p:nvPr/>
        </p:nvSpPr>
        <p:spPr>
          <a:xfrm>
            <a:off x="838200" y="165833"/>
            <a:ext cx="10515600" cy="1029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/>
              <a:t>WPI technique - Standard formulation</a:t>
            </a:r>
            <a:endParaRPr lang="en-US" sz="3600" b="1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85ECF58-F3E1-8C49-8AB0-B46B385FA728}"/>
              </a:ext>
            </a:extLst>
          </p:cNvPr>
          <p:cNvCxnSpPr>
            <a:cxnSpLocks/>
          </p:cNvCxnSpPr>
          <p:nvPr/>
        </p:nvCxnSpPr>
        <p:spPr>
          <a:xfrm>
            <a:off x="838200" y="320578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D032157-1966-3F44-9063-9A0E66D3F919}"/>
              </a:ext>
            </a:extLst>
          </p:cNvPr>
          <p:cNvCxnSpPr>
            <a:cxnSpLocks/>
          </p:cNvCxnSpPr>
          <p:nvPr/>
        </p:nvCxnSpPr>
        <p:spPr>
          <a:xfrm>
            <a:off x="838200" y="1017823"/>
            <a:ext cx="105156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4E945-D050-BB40-A458-1C6B08C07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7F8C2-AE0E-934F-A307-DC76930B179B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1FE1C9-555D-4D47-B568-FAB130515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1767" y="1304840"/>
            <a:ext cx="6629400" cy="9271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022E344-7D86-3D44-A445-81083B148AFD}"/>
              </a:ext>
            </a:extLst>
          </p:cNvPr>
          <p:cNvCxnSpPr>
            <a:cxnSpLocks/>
          </p:cNvCxnSpPr>
          <p:nvPr/>
        </p:nvCxnSpPr>
        <p:spPr>
          <a:xfrm flipV="1">
            <a:off x="3823252" y="2469890"/>
            <a:ext cx="0" cy="41094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ED20424-33AB-4B43-B56A-1312CCB816D9}"/>
              </a:ext>
            </a:extLst>
          </p:cNvPr>
          <p:cNvCxnSpPr>
            <a:cxnSpLocks/>
          </p:cNvCxnSpPr>
          <p:nvPr/>
        </p:nvCxnSpPr>
        <p:spPr>
          <a:xfrm>
            <a:off x="1775791" y="4658987"/>
            <a:ext cx="45454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C3F25B6F-C3BE-1A4D-B4BB-58B58E35852A}"/>
              </a:ext>
            </a:extLst>
          </p:cNvPr>
          <p:cNvSpPr/>
          <p:nvPr/>
        </p:nvSpPr>
        <p:spPr>
          <a:xfrm>
            <a:off x="2131612" y="3023732"/>
            <a:ext cx="3383280" cy="3383280"/>
          </a:xfrm>
          <a:prstGeom prst="rect">
            <a:avLst/>
          </a:prstGeom>
          <a:noFill/>
          <a:ln w="254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52274E0-B09C-2D40-A54A-A6DA98733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6487" y="4787181"/>
            <a:ext cx="304800" cy="2286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1F62ED1-5139-A548-9F06-E9962187D2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2035" y="2442011"/>
            <a:ext cx="304800" cy="3048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4338B84-8EF2-3046-A1A9-7EF693BED46B}"/>
              </a:ext>
            </a:extLst>
          </p:cNvPr>
          <p:cNvCxnSpPr>
            <a:cxnSpLocks/>
          </p:cNvCxnSpPr>
          <p:nvPr/>
        </p:nvCxnSpPr>
        <p:spPr>
          <a:xfrm>
            <a:off x="2131612" y="3856382"/>
            <a:ext cx="3383280" cy="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9DB669D-4B48-1047-A247-104B96C7AAF0}"/>
              </a:ext>
            </a:extLst>
          </p:cNvPr>
          <p:cNvCxnSpPr>
            <a:cxnSpLocks/>
          </p:cNvCxnSpPr>
          <p:nvPr/>
        </p:nvCxnSpPr>
        <p:spPr>
          <a:xfrm>
            <a:off x="2131612" y="5519528"/>
            <a:ext cx="3383280" cy="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40F9B9D-B7D5-1B4D-A96A-6C231FD042D5}"/>
              </a:ext>
            </a:extLst>
          </p:cNvPr>
          <p:cNvCxnSpPr>
            <a:cxnSpLocks/>
          </p:cNvCxnSpPr>
          <p:nvPr/>
        </p:nvCxnSpPr>
        <p:spPr>
          <a:xfrm>
            <a:off x="4681331" y="3023732"/>
            <a:ext cx="0" cy="338328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0864FB7-E518-5D4F-9B75-7D3541987E51}"/>
              </a:ext>
            </a:extLst>
          </p:cNvPr>
          <p:cNvCxnSpPr>
            <a:cxnSpLocks/>
          </p:cNvCxnSpPr>
          <p:nvPr/>
        </p:nvCxnSpPr>
        <p:spPr>
          <a:xfrm>
            <a:off x="2965174" y="3023732"/>
            <a:ext cx="0" cy="338328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99E588F9-FBB9-F349-BFE2-3639E9CE3E35}"/>
              </a:ext>
            </a:extLst>
          </p:cNvPr>
          <p:cNvSpPr/>
          <p:nvPr/>
        </p:nvSpPr>
        <p:spPr>
          <a:xfrm>
            <a:off x="2087548" y="2974036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89C37B5-FFC7-7946-838C-962D7C8260CA}"/>
              </a:ext>
            </a:extLst>
          </p:cNvPr>
          <p:cNvSpPr/>
          <p:nvPr/>
        </p:nvSpPr>
        <p:spPr>
          <a:xfrm>
            <a:off x="2915810" y="2967410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29101AE5-E6F0-A542-8784-D24F2AA54A2D}"/>
              </a:ext>
            </a:extLst>
          </p:cNvPr>
          <p:cNvSpPr/>
          <p:nvPr/>
        </p:nvSpPr>
        <p:spPr>
          <a:xfrm>
            <a:off x="3763947" y="2954160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21E31272-D16D-1643-96D0-A126CDA373EC}"/>
              </a:ext>
            </a:extLst>
          </p:cNvPr>
          <p:cNvSpPr/>
          <p:nvPr/>
        </p:nvSpPr>
        <p:spPr>
          <a:xfrm>
            <a:off x="4618714" y="2974039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917E812-D5DC-6646-8A08-77905D82689E}"/>
              </a:ext>
            </a:extLst>
          </p:cNvPr>
          <p:cNvSpPr/>
          <p:nvPr/>
        </p:nvSpPr>
        <p:spPr>
          <a:xfrm>
            <a:off x="5446977" y="2967414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76B56165-116B-464A-A487-DD81329D0AD6}"/>
              </a:ext>
            </a:extLst>
          </p:cNvPr>
          <p:cNvSpPr/>
          <p:nvPr/>
        </p:nvSpPr>
        <p:spPr>
          <a:xfrm>
            <a:off x="2087548" y="3803568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4D029F89-7D0D-A74B-B9E3-F6D88A706487}"/>
              </a:ext>
            </a:extLst>
          </p:cNvPr>
          <p:cNvSpPr/>
          <p:nvPr/>
        </p:nvSpPr>
        <p:spPr>
          <a:xfrm>
            <a:off x="2915810" y="3796942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3EC4A5FB-57A2-6A49-9613-947C07EAFC8D}"/>
              </a:ext>
            </a:extLst>
          </p:cNvPr>
          <p:cNvSpPr/>
          <p:nvPr/>
        </p:nvSpPr>
        <p:spPr>
          <a:xfrm>
            <a:off x="3763947" y="3783692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6D0A965-2D44-8E4C-BBF0-4D0C22D0A665}"/>
              </a:ext>
            </a:extLst>
          </p:cNvPr>
          <p:cNvSpPr/>
          <p:nvPr/>
        </p:nvSpPr>
        <p:spPr>
          <a:xfrm>
            <a:off x="4618714" y="3803571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452B56DE-7416-2141-AE94-935A4EA15DF7}"/>
              </a:ext>
            </a:extLst>
          </p:cNvPr>
          <p:cNvSpPr/>
          <p:nvPr/>
        </p:nvSpPr>
        <p:spPr>
          <a:xfrm>
            <a:off x="5446977" y="3796946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C0B0544-9B03-504B-A630-B0BE8FCB2E14}"/>
              </a:ext>
            </a:extLst>
          </p:cNvPr>
          <p:cNvSpPr/>
          <p:nvPr/>
        </p:nvSpPr>
        <p:spPr>
          <a:xfrm>
            <a:off x="2080922" y="4605325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D5D07B30-416F-3D4A-BBBC-615877FDF259}"/>
              </a:ext>
            </a:extLst>
          </p:cNvPr>
          <p:cNvSpPr/>
          <p:nvPr/>
        </p:nvSpPr>
        <p:spPr>
          <a:xfrm>
            <a:off x="2909184" y="4598699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F4D4F13C-2EAC-F146-A98B-782DDBE32023}"/>
              </a:ext>
            </a:extLst>
          </p:cNvPr>
          <p:cNvSpPr/>
          <p:nvPr/>
        </p:nvSpPr>
        <p:spPr>
          <a:xfrm>
            <a:off x="3757321" y="4598701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3B377518-73A3-D147-A37D-96AA963049C0}"/>
              </a:ext>
            </a:extLst>
          </p:cNvPr>
          <p:cNvSpPr/>
          <p:nvPr/>
        </p:nvSpPr>
        <p:spPr>
          <a:xfrm>
            <a:off x="4612088" y="4605328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8165A4BB-E37A-9A48-A04D-3A84223DB630}"/>
              </a:ext>
            </a:extLst>
          </p:cNvPr>
          <p:cNvSpPr/>
          <p:nvPr/>
        </p:nvSpPr>
        <p:spPr>
          <a:xfrm>
            <a:off x="5453603" y="4611955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98CA83FA-64A6-9046-94EF-4C47211527B9}"/>
              </a:ext>
            </a:extLst>
          </p:cNvPr>
          <p:cNvSpPr/>
          <p:nvPr/>
        </p:nvSpPr>
        <p:spPr>
          <a:xfrm>
            <a:off x="2087549" y="5460091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C243F257-D38D-E242-97D0-6AC423DA2A0A}"/>
              </a:ext>
            </a:extLst>
          </p:cNvPr>
          <p:cNvSpPr/>
          <p:nvPr/>
        </p:nvSpPr>
        <p:spPr>
          <a:xfrm>
            <a:off x="2915811" y="5453465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97A7C2-D04F-6148-953B-0ADE47BEC7FB}"/>
              </a:ext>
            </a:extLst>
          </p:cNvPr>
          <p:cNvSpPr/>
          <p:nvPr/>
        </p:nvSpPr>
        <p:spPr>
          <a:xfrm>
            <a:off x="3763948" y="5453467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AF1FDC59-5D6E-8643-8DD7-7D3D8E18810B}"/>
              </a:ext>
            </a:extLst>
          </p:cNvPr>
          <p:cNvSpPr/>
          <p:nvPr/>
        </p:nvSpPr>
        <p:spPr>
          <a:xfrm>
            <a:off x="4618715" y="5460094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6E7C926-4AEE-1547-A351-B69C489198BD}"/>
              </a:ext>
            </a:extLst>
          </p:cNvPr>
          <p:cNvSpPr/>
          <p:nvPr/>
        </p:nvSpPr>
        <p:spPr>
          <a:xfrm>
            <a:off x="5446978" y="5453469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3FF0345-3941-DC4B-B42B-4FBF0D8B32B1}"/>
              </a:ext>
            </a:extLst>
          </p:cNvPr>
          <p:cNvSpPr/>
          <p:nvPr/>
        </p:nvSpPr>
        <p:spPr>
          <a:xfrm>
            <a:off x="2087549" y="6347983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614BCEE6-82FA-D948-8C6D-5DDCBC35E331}"/>
              </a:ext>
            </a:extLst>
          </p:cNvPr>
          <p:cNvSpPr/>
          <p:nvPr/>
        </p:nvSpPr>
        <p:spPr>
          <a:xfrm>
            <a:off x="2915811" y="6341357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E3F61AF3-48F2-464A-B089-8DAD84DA411D}"/>
              </a:ext>
            </a:extLst>
          </p:cNvPr>
          <p:cNvSpPr/>
          <p:nvPr/>
        </p:nvSpPr>
        <p:spPr>
          <a:xfrm>
            <a:off x="3763948" y="6341359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D94BFB07-A25F-A044-A3A2-FDF26AAE19EC}"/>
              </a:ext>
            </a:extLst>
          </p:cNvPr>
          <p:cNvSpPr/>
          <p:nvPr/>
        </p:nvSpPr>
        <p:spPr>
          <a:xfrm>
            <a:off x="4618715" y="6347986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A4B7D94E-E1CA-8648-A849-E4B950CCD18A}"/>
              </a:ext>
            </a:extLst>
          </p:cNvPr>
          <p:cNvSpPr/>
          <p:nvPr/>
        </p:nvSpPr>
        <p:spPr>
          <a:xfrm>
            <a:off x="5446978" y="6341361"/>
            <a:ext cx="115957" cy="118872"/>
          </a:xfrm>
          <a:prstGeom prst="ellipse">
            <a:avLst/>
          </a:prstGeom>
          <a:solidFill>
            <a:srgbClr val="00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01116B4B-769E-9148-B4B8-8DD584347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8998" y="3530424"/>
            <a:ext cx="444500" cy="330200"/>
          </a:xfrm>
          <a:prstGeom prst="rect">
            <a:avLst/>
          </a:prstGeom>
        </p:spPr>
      </p:pic>
      <p:sp>
        <p:nvSpPr>
          <p:cNvPr id="107" name="Title 1">
            <a:extLst>
              <a:ext uri="{FF2B5EF4-FFF2-40B4-BE49-F238E27FC236}">
                <a16:creationId xmlns:a16="http://schemas.microsoft.com/office/drawing/2014/main" id="{70B31349-5DEB-BB4B-B4C0-9AC7BE4CDD11}"/>
              </a:ext>
            </a:extLst>
          </p:cNvPr>
          <p:cNvSpPr txBox="1">
            <a:spLocks/>
          </p:cNvSpPr>
          <p:nvPr/>
        </p:nvSpPr>
        <p:spPr>
          <a:xfrm>
            <a:off x="8508717" y="3550104"/>
            <a:ext cx="2946965" cy="40942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BVP solutions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/>
          </a:p>
          <a:p>
            <a:endParaRPr lang="en-US" sz="2400" b="1" dirty="0"/>
          </a:p>
        </p:txBody>
      </p:sp>
      <p:sp>
        <p:nvSpPr>
          <p:cNvPr id="108" name="Title 1">
            <a:extLst>
              <a:ext uri="{FF2B5EF4-FFF2-40B4-BE49-F238E27FC236}">
                <a16:creationId xmlns:a16="http://schemas.microsoft.com/office/drawing/2014/main" id="{DD98C52A-A05D-4948-8ED6-281F67D0827B}"/>
              </a:ext>
            </a:extLst>
          </p:cNvPr>
          <p:cNvSpPr txBox="1">
            <a:spLocks/>
          </p:cNvSpPr>
          <p:nvPr/>
        </p:nvSpPr>
        <p:spPr>
          <a:xfrm>
            <a:off x="7640518" y="4413166"/>
            <a:ext cx="4551482" cy="40942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u="sng" dirty="0"/>
              <a:t>   </a:t>
            </a:r>
            <a:r>
              <a:rPr lang="en-US" sz="2400" b="1" u="sng" dirty="0"/>
              <a:t> - DOF system</a:t>
            </a:r>
          </a:p>
          <a:p>
            <a:pPr marL="457200" indent="-457200">
              <a:buFont typeface="+mj-lt"/>
              <a:buAutoNum type="arabicPeriod"/>
            </a:pPr>
            <a:endParaRPr lang="en-US" sz="2400" u="sng" dirty="0"/>
          </a:p>
          <a:p>
            <a:endParaRPr lang="en-US" sz="2400" u="sng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D01456BF-BCE3-6343-9290-F8D6651C4F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28998" y="4503158"/>
            <a:ext cx="203200" cy="177800"/>
          </a:xfrm>
          <a:prstGeom prst="rect">
            <a:avLst/>
          </a:prstGeom>
        </p:spPr>
      </p:pic>
      <p:sp>
        <p:nvSpPr>
          <p:cNvPr id="111" name="Title 1">
            <a:extLst>
              <a:ext uri="{FF2B5EF4-FFF2-40B4-BE49-F238E27FC236}">
                <a16:creationId xmlns:a16="http://schemas.microsoft.com/office/drawing/2014/main" id="{95E614F7-089D-B94D-A4C2-BAF1F88ABD73}"/>
              </a:ext>
            </a:extLst>
          </p:cNvPr>
          <p:cNvSpPr txBox="1">
            <a:spLocks/>
          </p:cNvSpPr>
          <p:nvPr/>
        </p:nvSpPr>
        <p:spPr>
          <a:xfrm>
            <a:off x="8499110" y="5016841"/>
            <a:ext cx="2946965" cy="40942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BVP solutions</a:t>
            </a:r>
          </a:p>
          <a:p>
            <a:endParaRPr lang="en-US" sz="2400" b="1" dirty="0"/>
          </a:p>
        </p:txBody>
      </p:sp>
      <p:sp>
        <p:nvSpPr>
          <p:cNvPr id="112" name="Title 1">
            <a:extLst>
              <a:ext uri="{FF2B5EF4-FFF2-40B4-BE49-F238E27FC236}">
                <a16:creationId xmlns:a16="http://schemas.microsoft.com/office/drawing/2014/main" id="{A082D8DE-C943-FC46-8987-6BFF94531746}"/>
              </a:ext>
            </a:extLst>
          </p:cNvPr>
          <p:cNvSpPr txBox="1">
            <a:spLocks/>
          </p:cNvSpPr>
          <p:nvPr/>
        </p:nvSpPr>
        <p:spPr>
          <a:xfrm>
            <a:off x="7640518" y="3030897"/>
            <a:ext cx="4551482" cy="40942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u="sng" dirty="0"/>
              <a:t>S</a:t>
            </a:r>
            <a:r>
              <a:rPr lang="en-US" sz="2400" b="1" u="sng" dirty="0"/>
              <a:t>DOF system</a:t>
            </a:r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9F6E21DD-D672-BD4C-9684-3EEEACB351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19391" y="4969088"/>
            <a:ext cx="6223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03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60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7" grpId="0"/>
      <p:bldP spid="108" grpId="0"/>
      <p:bldP spid="111" grpId="0"/>
      <p:bldP spid="1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22872</TotalTime>
  <Words>640</Words>
  <Application>Microsoft Macintosh PowerPoint</Application>
  <PresentationFormat>Widescreen</PresentationFormat>
  <Paragraphs>157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Office Theme</vt:lpstr>
      <vt:lpstr>Computationally efficient stochastic response determination of high-dimensional dynamical systems via a Wiener path integral variational formulation with free boundaries</vt:lpstr>
      <vt:lpstr>Outline</vt:lpstr>
      <vt:lpstr>Outline</vt:lpstr>
      <vt:lpstr>Introduction</vt:lpstr>
      <vt:lpstr>Introduction</vt:lpstr>
      <vt:lpstr>Outline</vt:lpstr>
      <vt:lpstr>WPI technique - Standard formulation</vt:lpstr>
      <vt:lpstr>WPI technique - Standard formulation</vt:lpstr>
      <vt:lpstr>PowerPoint Presentation</vt:lpstr>
      <vt:lpstr>Outline</vt:lpstr>
      <vt:lpstr>PowerPoint Presentation</vt:lpstr>
      <vt:lpstr>WPI technique - Reformulation</vt:lpstr>
      <vt:lpstr>WPI technique - Reformulation</vt:lpstr>
      <vt:lpstr>Outline</vt:lpstr>
      <vt:lpstr>PowerPoint Presentation</vt:lpstr>
      <vt:lpstr>PowerPoint Presentation</vt:lpstr>
      <vt:lpstr>PowerPoint Presentation</vt:lpstr>
      <vt:lpstr>PowerPoint Presentation</vt:lpstr>
      <vt:lpstr>Outline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Stochastic response analysis and optimum design of nonlinear electromechanical energy harvesters: A Wiener path integral approach</dc:title>
  <dc:creator>Yannis Petro</dc:creator>
  <cp:lastModifiedBy>Yannis Petro</cp:lastModifiedBy>
  <cp:revision>314</cp:revision>
  <cp:lastPrinted>2018-06-08T12:05:54Z</cp:lastPrinted>
  <dcterms:created xsi:type="dcterms:W3CDTF">2018-05-14T16:31:47Z</dcterms:created>
  <dcterms:modified xsi:type="dcterms:W3CDTF">2019-06-21T02:20:14Z</dcterms:modified>
</cp:coreProperties>
</file>

<file path=docProps/thumbnail.jpeg>
</file>